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0"/>
  </p:notesMasterIdLst>
  <p:sldIdLst>
    <p:sldId id="256" r:id="rId2"/>
    <p:sldId id="303" r:id="rId3"/>
    <p:sldId id="304" r:id="rId4"/>
    <p:sldId id="257" r:id="rId5"/>
    <p:sldId id="277" r:id="rId6"/>
    <p:sldId id="275" r:id="rId7"/>
    <p:sldId id="272" r:id="rId8"/>
    <p:sldId id="276" r:id="rId9"/>
    <p:sldId id="273" r:id="rId10"/>
    <p:sldId id="259" r:id="rId11"/>
    <p:sldId id="300" r:id="rId12"/>
    <p:sldId id="260" r:id="rId13"/>
    <p:sldId id="292" r:id="rId14"/>
    <p:sldId id="278" r:id="rId15"/>
    <p:sldId id="294" r:id="rId16"/>
    <p:sldId id="295" r:id="rId17"/>
    <p:sldId id="296" r:id="rId18"/>
    <p:sldId id="297" r:id="rId19"/>
    <p:sldId id="298" r:id="rId20"/>
    <p:sldId id="299" r:id="rId21"/>
    <p:sldId id="301" r:id="rId22"/>
    <p:sldId id="261" r:id="rId23"/>
    <p:sldId id="279" r:id="rId24"/>
    <p:sldId id="262" r:id="rId25"/>
    <p:sldId id="280" r:id="rId26"/>
    <p:sldId id="281" r:id="rId27"/>
    <p:sldId id="282" r:id="rId28"/>
    <p:sldId id="284" r:id="rId29"/>
    <p:sldId id="258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83" r:id="rId38"/>
    <p:sldId id="263" r:id="rId39"/>
    <p:sldId id="264" r:id="rId40"/>
    <p:sldId id="265" r:id="rId41"/>
    <p:sldId id="266" r:id="rId42"/>
    <p:sldId id="313" r:id="rId43"/>
    <p:sldId id="267" r:id="rId44"/>
    <p:sldId id="268" r:id="rId45"/>
    <p:sldId id="269" r:id="rId46"/>
    <p:sldId id="270" r:id="rId47"/>
    <p:sldId id="271" r:id="rId48"/>
    <p:sldId id="317" r:id="rId49"/>
    <p:sldId id="315" r:id="rId50"/>
    <p:sldId id="311" r:id="rId51"/>
    <p:sldId id="312" r:id="rId52"/>
    <p:sldId id="314" r:id="rId53"/>
    <p:sldId id="318" r:id="rId54"/>
    <p:sldId id="319" r:id="rId55"/>
    <p:sldId id="321" r:id="rId56"/>
    <p:sldId id="322" r:id="rId57"/>
    <p:sldId id="323" r:id="rId58"/>
    <p:sldId id="339" r:id="rId59"/>
    <p:sldId id="320" r:id="rId60"/>
    <p:sldId id="316" r:id="rId61"/>
    <p:sldId id="325" r:id="rId62"/>
    <p:sldId id="326" r:id="rId63"/>
    <p:sldId id="334" r:id="rId64"/>
    <p:sldId id="328" r:id="rId65"/>
    <p:sldId id="327" r:id="rId66"/>
    <p:sldId id="329" r:id="rId67"/>
    <p:sldId id="331" r:id="rId68"/>
    <p:sldId id="332" r:id="rId69"/>
    <p:sldId id="333" r:id="rId70"/>
    <p:sldId id="324" r:id="rId71"/>
    <p:sldId id="338" r:id="rId72"/>
    <p:sldId id="337" r:id="rId73"/>
    <p:sldId id="340" r:id="rId74"/>
    <p:sldId id="341" r:id="rId75"/>
    <p:sldId id="342" r:id="rId76"/>
    <p:sldId id="343" r:id="rId77"/>
    <p:sldId id="344" r:id="rId78"/>
    <p:sldId id="345" r:id="rId79"/>
    <p:sldId id="305" r:id="rId80"/>
    <p:sldId id="306" r:id="rId81"/>
    <p:sldId id="309" r:id="rId82"/>
    <p:sldId id="308" r:id="rId83"/>
    <p:sldId id="310" r:id="rId84"/>
    <p:sldId id="347" r:id="rId85"/>
    <p:sldId id="348" r:id="rId86"/>
    <p:sldId id="349" r:id="rId87"/>
    <p:sldId id="350" r:id="rId88"/>
    <p:sldId id="351" r:id="rId89"/>
    <p:sldId id="352" r:id="rId90"/>
    <p:sldId id="354" r:id="rId91"/>
    <p:sldId id="355" r:id="rId92"/>
    <p:sldId id="357" r:id="rId93"/>
    <p:sldId id="356" r:id="rId94"/>
    <p:sldId id="358" r:id="rId95"/>
    <p:sldId id="359" r:id="rId96"/>
    <p:sldId id="360" r:id="rId97"/>
    <p:sldId id="361" r:id="rId98"/>
    <p:sldId id="274" r:id="rId9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ýchozí oddíl" id="{F201D0F6-9B5E-4651-BEEB-3D3D85420F4C}">
          <p14:sldIdLst>
            <p14:sldId id="256"/>
          </p14:sldIdLst>
        </p14:section>
        <p14:section name="Oddíl souhrnu" id="{9F511BDD-4886-4079-AC54-FC043963A6EA}">
          <p14:sldIdLst>
            <p14:sldId id="303"/>
          </p14:sldIdLst>
        </p14:section>
        <p14:section name="Databáze" id="{F5B65792-BF4E-4DD7-B907-6C36A0DACABC}">
          <p14:sldIdLst>
            <p14:sldId id="304"/>
            <p14:sldId id="257"/>
            <p14:sldId id="277"/>
            <p14:sldId id="275"/>
            <p14:sldId id="272"/>
            <p14:sldId id="276"/>
            <p14:sldId id="273"/>
          </p14:sldIdLst>
        </p14:section>
        <p14:section name="MS Access" id="{EA074069-B223-44A7-821E-2B64C8DBE828}">
          <p14:sldIdLst>
            <p14:sldId id="259"/>
          </p14:sldIdLst>
        </p14:section>
        <p14:section name="TABULKY" id="{53AC7DE4-A842-4BDC-ADC4-CD82778354D5}">
          <p14:sldIdLst>
            <p14:sldId id="300"/>
            <p14:sldId id="260"/>
            <p14:sldId id="292"/>
            <p14:sldId id="278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DOTAZY" id="{94295BEF-402B-45C7-B9A3-BA6DB5F3A750}">
          <p14:sldIdLst>
            <p14:sldId id="301"/>
            <p14:sldId id="261"/>
            <p14:sldId id="279"/>
            <p14:sldId id="262"/>
            <p14:sldId id="280"/>
            <p14:sldId id="281"/>
          </p14:sldIdLst>
        </p14:section>
        <p14:section name="RELACE" id="{C52DE6EE-2359-4423-96EF-84C819B36BA5}">
          <p14:sldIdLst>
            <p14:sldId id="282"/>
            <p14:sldId id="284"/>
            <p14:sldId id="258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ÚVOD DO RELAČNÍCH DATABÁZÍ - SQL" id="{0B50DC4D-29D6-434D-BA97-1AC624BE198C}">
          <p14:sldIdLst>
            <p14:sldId id="283"/>
            <p14:sldId id="263"/>
            <p14:sldId id="264"/>
            <p14:sldId id="265"/>
            <p14:sldId id="266"/>
            <p14:sldId id="313"/>
            <p14:sldId id="267"/>
            <p14:sldId id="268"/>
            <p14:sldId id="269"/>
            <p14:sldId id="270"/>
            <p14:sldId id="271"/>
          </p14:sldIdLst>
        </p14:section>
        <p14:section name="PŘÍKAZY A KLAUZULE V SQL" id="{FC7AD59E-B4F4-4A39-8749-C152E55DF104}">
          <p14:sldIdLst>
            <p14:sldId id="317"/>
            <p14:sldId id="315"/>
            <p14:sldId id="311"/>
            <p14:sldId id="312"/>
            <p14:sldId id="314"/>
            <p14:sldId id="318"/>
            <p14:sldId id="319"/>
            <p14:sldId id="321"/>
            <p14:sldId id="322"/>
            <p14:sldId id="323"/>
            <p14:sldId id="339"/>
            <p14:sldId id="320"/>
            <p14:sldId id="316"/>
            <p14:sldId id="325"/>
            <p14:sldId id="326"/>
            <p14:sldId id="334"/>
            <p14:sldId id="328"/>
            <p14:sldId id="327"/>
            <p14:sldId id="329"/>
            <p14:sldId id="331"/>
            <p14:sldId id="332"/>
            <p14:sldId id="333"/>
            <p14:sldId id="324"/>
            <p14:sldId id="338"/>
            <p14:sldId id="337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CVIČENÍ" id="{EB5C8AB7-A214-40A6-A230-2A00B12A6EC4}">
          <p14:sldIdLst>
            <p14:sldId id="305"/>
            <p14:sldId id="306"/>
            <p14:sldId id="309"/>
            <p14:sldId id="308"/>
            <p14:sldId id="310"/>
            <p14:sldId id="347"/>
            <p14:sldId id="348"/>
            <p14:sldId id="349"/>
            <p14:sldId id="350"/>
            <p14:sldId id="351"/>
            <p14:sldId id="352"/>
            <p14:sldId id="354"/>
            <p14:sldId id="355"/>
            <p14:sldId id="357"/>
            <p14:sldId id="356"/>
            <p14:sldId id="358"/>
            <p14:sldId id="359"/>
            <p14:sldId id="360"/>
            <p14:sldId id="361"/>
          </p14:sldIdLst>
        </p14:section>
        <p14:section name="Zdroje" id="{0B43BC85-2571-45ED-A42E-547B0DCB75AE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1" roundtripDataSignature="AMtx7mg0FDFtYT0U+lqOu+aj1vcue8Gi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975ee7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975ee7f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Cvičení na výstupy</a:t>
            </a:r>
            <a:endParaRPr dirty="0"/>
          </a:p>
        </p:txBody>
      </p:sp>
      <p:sp>
        <p:nvSpPr>
          <p:cNvPr id="160" name="Google Shape;160;g1f975ee7f8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44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% a _ slouží jako zástupné znaky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cs-CZ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1770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Užitečný pro odstranění duplicit, kombinování shodných dat apod.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cs-CZ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604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Řádky a, b, c představují NEBO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cs-CZ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866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1 – INNER JOIN; 2 – LEFT JOIN; 3 – UNION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lang="cs-CZ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27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Agregátní funkce; 2 - 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Pro správné výpočty průměrných tržeb musíte nejdříve rozdělit celkové tržby za každý měsíc podle počtu dnů v tomto měsíci, aby byly výsledky porovnatelné mezi různými měsíci.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 lang="cs-CZ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171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Parametrický dotaz;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 lang="cs-CZ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9984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Doplování dotazu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</a:t>
            </a:fld>
            <a:endParaRPr lang="cs-CZ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4151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Doplování dotazu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lang="cs-CZ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08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cs-CZ"/>
              <a:t>Příkaz SELECT může být použit s různými klauzulemi, jako je WHERE, GROUP BY, HAVING a ORDER BY, které umožňují filtrování, řazení a seskupování dat.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40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vodní snímek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vislý nadpis a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áhlaví oddílu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a obsahy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ovnání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nom nadpis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ázdn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ek s titulke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svislý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slide" Target="slide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1.xml"/><Relationship Id="rId18" Type="http://schemas.openxmlformats.org/officeDocument/2006/relationships/slide" Target="slide79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10.xml"/><Relationship Id="rId17" Type="http://schemas.openxmlformats.org/officeDocument/2006/relationships/slide" Target="slide48.xml"/><Relationship Id="rId2" Type="http://schemas.openxmlformats.org/officeDocument/2006/relationships/image" Target="../media/image2.png"/><Relationship Id="rId16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3.xml"/><Relationship Id="rId5" Type="http://schemas.openxmlformats.org/officeDocument/2006/relationships/image" Target="../media/image5.png"/><Relationship Id="rId15" Type="http://schemas.openxmlformats.org/officeDocument/2006/relationships/slide" Target="slide27.xml"/><Relationship Id="rId10" Type="http://schemas.openxmlformats.org/officeDocument/2006/relationships/image" Target="../media/image10.png"/><Relationship Id="rId19" Type="http://schemas.openxmlformats.org/officeDocument/2006/relationships/slide" Target="slide98.xm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bin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bin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bin"/><Relationship Id="rId2" Type="http://schemas.openxmlformats.org/officeDocument/2006/relationships/image" Target="../media/image14.bin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ter.cz/blog/mysql-postgresql-sqlite-databazove-systemy-rozdily/" TargetMode="External"/><Relationship Id="rId2" Type="http://schemas.openxmlformats.org/officeDocument/2006/relationships/hyperlink" Target="https://www.ml4devs.com/articles/datastore-choices-sql-vs-nosql-databa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ster.cz/blog/relacni-databaze-nerelacni-databaze-jake-jsou-rozdil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6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cs-CZ" dirty="0"/>
              <a:t>Úvod do relačních databází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cs-CZ" i="1" dirty="0"/>
              <a:t>Ondřej Pacner, 9.3. 2023</a:t>
            </a:r>
            <a:endParaRPr i="1"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MS Access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Relační DB software od Microsoft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Funkce: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Vytváření tabulek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Formuláře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Dotazy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Sestavy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Makra</a:t>
            </a:r>
          </a:p>
        </p:txBody>
      </p:sp>
      <p:pic>
        <p:nvPicPr>
          <p:cNvPr id="3" name="Obrázek 2" descr="Obsah obrázku text, klipart&#10;&#10;Popis byl vytvořen automaticky">
            <a:extLst>
              <a:ext uri="{FF2B5EF4-FFF2-40B4-BE49-F238E27FC236}">
                <a16:creationId xmlns:a16="http://schemas.microsoft.com/office/drawing/2014/main" id="{E1F6D53C-0D53-46C0-9FC7-3329643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06" y="377616"/>
            <a:ext cx="1375515" cy="130057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727A5B-BCE4-4092-A9F9-A37D8CB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TABULKY</a:t>
            </a:r>
          </a:p>
        </p:txBody>
      </p:sp>
    </p:spTree>
    <p:extLst>
      <p:ext uri="{BB962C8B-B14F-4D97-AF65-F5344CB8AC3E}">
        <p14:creationId xmlns:p14="http://schemas.microsoft.com/office/powerpoint/2010/main" val="358523810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Tabulky</a:t>
            </a: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Obsahují řádky a sloupce</a:t>
            </a:r>
          </a:p>
          <a:p>
            <a:pPr marL="1092200" lvl="1" indent="-457200">
              <a:spcBef>
                <a:spcPts val="0"/>
              </a:spcBef>
              <a:buSzPts val="2800"/>
            </a:pPr>
            <a:r>
              <a:rPr lang="cs-CZ" dirty="0"/>
              <a:t>Každý řádek představuje 1 záznam</a:t>
            </a:r>
          </a:p>
          <a:p>
            <a:pPr marL="1092200" lvl="1" indent="-457200">
              <a:spcBef>
                <a:spcPts val="0"/>
              </a:spcBef>
              <a:buSzPts val="2800"/>
            </a:pPr>
            <a:r>
              <a:rPr lang="cs-CZ" dirty="0"/>
              <a:t>Každý sloupec představuje 1 vlastnost záznamu – definujeme datový typ a další vlastnosti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Má jednoznačný název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Může mít primární klíč (sloupec/</a:t>
            </a:r>
            <a:r>
              <a:rPr lang="cs-CZ" dirty="0" err="1"/>
              <a:t>ce</a:t>
            </a:r>
            <a:r>
              <a:rPr lang="cs-CZ" dirty="0"/>
              <a:t>) – identifikace záznamů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Slouží k ukládání dat + třídění, filtrování a manipulaci dat</a:t>
            </a:r>
          </a:p>
          <a:p>
            <a:pPr marL="635000" indent="-457200">
              <a:spcBef>
                <a:spcPts val="0"/>
              </a:spcBef>
              <a:buSzPts val="2800"/>
            </a:pPr>
            <a:endParaRPr lang="cs-CZ" dirty="0"/>
          </a:p>
          <a:p>
            <a:pPr marL="635000" indent="-457200">
              <a:spcBef>
                <a:spcPts val="0"/>
              </a:spcBef>
              <a:buSzPts val="2800"/>
            </a:pPr>
            <a:endParaRPr lang="cs-CZ" dirty="0"/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6DDAD9-758E-4AD0-A469-F621AD9A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Datové typy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E6FE593-56BB-44B2-A46C-0F51164D2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b="1" dirty="0"/>
              <a:t>INTEGER</a:t>
            </a:r>
            <a:r>
              <a:rPr lang="cs-CZ" dirty="0"/>
              <a:t>:  datový typ pro celá čísla.</a:t>
            </a:r>
          </a:p>
          <a:p>
            <a:r>
              <a:rPr lang="cs-CZ" b="1" dirty="0"/>
              <a:t>FLOAT</a:t>
            </a:r>
            <a:r>
              <a:rPr lang="cs-CZ" dirty="0"/>
              <a:t>/</a:t>
            </a:r>
            <a:r>
              <a:rPr lang="cs-CZ" b="1" dirty="0"/>
              <a:t>DOUBLE</a:t>
            </a:r>
            <a:r>
              <a:rPr lang="cs-CZ" dirty="0"/>
              <a:t>:  datový typ pro čísla s pohyblivou desetinnou čárkou.</a:t>
            </a:r>
          </a:p>
          <a:p>
            <a:r>
              <a:rPr lang="cs-CZ" b="1" dirty="0"/>
              <a:t>CHAR</a:t>
            </a:r>
            <a:r>
              <a:rPr lang="cs-CZ" dirty="0"/>
              <a:t>:  datový typ pro řetězce s pevnou délkou.</a:t>
            </a:r>
          </a:p>
          <a:p>
            <a:r>
              <a:rPr lang="cs-CZ" b="1" dirty="0"/>
              <a:t>VARCHAR</a:t>
            </a:r>
            <a:r>
              <a:rPr lang="cs-CZ" dirty="0"/>
              <a:t>:  datový typ pro řetězce s proměnnou délkou.</a:t>
            </a:r>
          </a:p>
          <a:p>
            <a:r>
              <a:rPr lang="cs-CZ" b="1" dirty="0"/>
              <a:t>BOOLEAN</a:t>
            </a:r>
            <a:r>
              <a:rPr lang="cs-CZ" dirty="0"/>
              <a:t>:  datový typ pro logické hodnoty (</a:t>
            </a:r>
            <a:r>
              <a:rPr lang="cs-CZ" dirty="0" err="1"/>
              <a:t>true</a:t>
            </a:r>
            <a:r>
              <a:rPr lang="cs-CZ" dirty="0"/>
              <a:t>/</a:t>
            </a:r>
            <a:r>
              <a:rPr lang="cs-CZ" dirty="0" err="1"/>
              <a:t>false</a:t>
            </a:r>
            <a:r>
              <a:rPr lang="cs-CZ" dirty="0"/>
              <a:t>).</a:t>
            </a:r>
          </a:p>
          <a:p>
            <a:r>
              <a:rPr lang="cs-CZ" b="1" dirty="0"/>
              <a:t>DATE</a:t>
            </a:r>
            <a:r>
              <a:rPr lang="cs-CZ" dirty="0"/>
              <a:t>:  datový typ pro datumy.</a:t>
            </a:r>
          </a:p>
          <a:p>
            <a:r>
              <a:rPr lang="cs-CZ" b="1" dirty="0"/>
              <a:t>TIME</a:t>
            </a:r>
            <a:r>
              <a:rPr lang="cs-CZ" dirty="0"/>
              <a:t>:  datový typ pro časy.</a:t>
            </a:r>
          </a:p>
          <a:p>
            <a:r>
              <a:rPr lang="cs-CZ" b="1" dirty="0"/>
              <a:t>TIMESTAMP</a:t>
            </a:r>
            <a:r>
              <a:rPr lang="cs-CZ" dirty="0"/>
              <a:t>:  datový typ pro datumy a časy.</a:t>
            </a:r>
          </a:p>
          <a:p>
            <a:r>
              <a:rPr lang="cs-CZ" b="1" dirty="0"/>
              <a:t>BLOB</a:t>
            </a:r>
            <a:r>
              <a:rPr lang="cs-CZ" dirty="0"/>
              <a:t>:  datový typ pro binární data, jako jsou obrázky nebo zvukové soubory.</a:t>
            </a:r>
          </a:p>
        </p:txBody>
      </p:sp>
    </p:spTree>
    <p:extLst>
      <p:ext uri="{BB962C8B-B14F-4D97-AF65-F5344CB8AC3E}">
        <p14:creationId xmlns:p14="http://schemas.microsoft.com/office/powerpoint/2010/main" val="161018070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A42BB6-7889-46DB-9460-D93837F8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Tabulky v MS Access</a:t>
            </a:r>
          </a:p>
        </p:txBody>
      </p:sp>
    </p:spTree>
    <p:extLst>
      <p:ext uri="{BB962C8B-B14F-4D97-AF65-F5344CB8AC3E}">
        <p14:creationId xmlns:p14="http://schemas.microsoft.com/office/powerpoint/2010/main" val="421300668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3041C-3D71-4698-966B-5FCB7461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Vytvoření tabulky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B58661-B987-4A46-A8C2-EBBBE4F78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C84610-2465-4B60-B08A-2BFA0C41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293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824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5256C2-57CA-40BF-9679-D86537D8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Datový list tabulky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057DF22-06CE-4F19-8D49-0FE77EE02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Výpis údajů</a:t>
            </a:r>
          </a:p>
        </p:txBody>
      </p:sp>
      <p:pic>
        <p:nvPicPr>
          <p:cNvPr id="5" name="Obrázek 4" descr="Obsah obrázku stůl&#10;&#10;Popis byl vytvořen automaticky">
            <a:extLst>
              <a:ext uri="{FF2B5EF4-FFF2-40B4-BE49-F238E27FC236}">
                <a16:creationId xmlns:a16="http://schemas.microsoft.com/office/drawing/2014/main" id="{B98E2C95-00EF-4096-AE0C-F6F049EB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42" y="1825624"/>
            <a:ext cx="6504055" cy="426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39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FEB644-D78B-4324-BCD3-396688ED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Návrhové zobrazení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AEC237D-48D3-4E96-9EA1-3DE8CFD52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měníme vlastnosti sloupců</a:t>
            </a:r>
          </a:p>
        </p:txBody>
      </p:sp>
      <p:pic>
        <p:nvPicPr>
          <p:cNvPr id="5" name="Obrázek 4" descr="Obsah obrázku stůl&#10;&#10;Popis byl vytvořen automaticky">
            <a:extLst>
              <a:ext uri="{FF2B5EF4-FFF2-40B4-BE49-F238E27FC236}">
                <a16:creationId xmlns:a16="http://schemas.microsoft.com/office/drawing/2014/main" id="{B2A4A544-17F7-425A-9F01-6FB5D37C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637" y="2596160"/>
            <a:ext cx="4934639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4896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90420-6CF8-4264-BD6E-9D067F44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Pole a datové typy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ECA4BF0-CD7E-4077-8C98-5355FF38F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Názvy bez diakritiky a mezer</a:t>
            </a:r>
          </a:p>
          <a:p>
            <a:r>
              <a:rPr lang="cs-CZ" dirty="0"/>
              <a:t>Datové typy!</a:t>
            </a:r>
          </a:p>
        </p:txBody>
      </p:sp>
      <p:pic>
        <p:nvPicPr>
          <p:cNvPr id="5" name="Obrázek 4" descr="Obsah obrázku stůl&#10;&#10;Popis byl vytvořen automaticky">
            <a:extLst>
              <a:ext uri="{FF2B5EF4-FFF2-40B4-BE49-F238E27FC236}">
                <a16:creationId xmlns:a16="http://schemas.microsoft.com/office/drawing/2014/main" id="{BE5339BB-180F-4F6E-8774-CD8DA8DE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50" y="1825625"/>
            <a:ext cx="5734850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5506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4B4C9A-9E72-4085-87B2-6E66A8F7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Vlastnosti datových typů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B6DC8F3-B41C-43C7-AD89-295353462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Liší se dle typu:</a:t>
            </a:r>
          </a:p>
          <a:p>
            <a:pPr lvl="1"/>
            <a:r>
              <a:rPr lang="cs-CZ" b="1" dirty="0"/>
              <a:t>Velikost</a:t>
            </a:r>
            <a:r>
              <a:rPr lang="cs-CZ" dirty="0"/>
              <a:t> </a:t>
            </a:r>
            <a:r>
              <a:rPr lang="cs-CZ" b="1" dirty="0"/>
              <a:t>pole</a:t>
            </a:r>
            <a:r>
              <a:rPr lang="cs-CZ" dirty="0"/>
              <a:t>: počet znaků</a:t>
            </a:r>
          </a:p>
          <a:p>
            <a:pPr lvl="1"/>
            <a:r>
              <a:rPr lang="cs-CZ" b="1" dirty="0"/>
              <a:t>Vstupní</a:t>
            </a:r>
            <a:r>
              <a:rPr lang="cs-CZ" dirty="0"/>
              <a:t> </a:t>
            </a:r>
            <a:r>
              <a:rPr lang="cs-CZ" b="1" dirty="0"/>
              <a:t>maska</a:t>
            </a:r>
            <a:r>
              <a:rPr lang="cs-CZ" dirty="0"/>
              <a:t>: tvar zápisu</a:t>
            </a:r>
          </a:p>
          <a:p>
            <a:pPr lvl="1"/>
            <a:r>
              <a:rPr lang="cs-CZ" b="1" dirty="0"/>
              <a:t>Je nutno zadat</a:t>
            </a:r>
            <a:r>
              <a:rPr lang="cs-CZ" dirty="0"/>
              <a:t>: doplnit jinak nelze nový řádek</a:t>
            </a:r>
          </a:p>
          <a:p>
            <a:pPr lvl="1"/>
            <a:r>
              <a:rPr lang="cs-CZ" b="1" dirty="0"/>
              <a:t>Indexovat: </a:t>
            </a:r>
            <a:r>
              <a:rPr lang="cs-CZ" dirty="0"/>
              <a:t>omezení duplicit</a:t>
            </a:r>
          </a:p>
        </p:txBody>
      </p:sp>
      <p:pic>
        <p:nvPicPr>
          <p:cNvPr id="5" name="Obrázek 4" descr="Obsah obrázku stůl&#10;&#10;Popis byl vytvořen automaticky">
            <a:extLst>
              <a:ext uri="{FF2B5EF4-FFF2-40B4-BE49-F238E27FC236}">
                <a16:creationId xmlns:a16="http://schemas.microsoft.com/office/drawing/2014/main" id="{524C6B30-C6D2-4714-B4B1-395D3ADC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343" y="365125"/>
            <a:ext cx="3390457" cy="594689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Náhled snímku 6">
                <a:extLst>
                  <a:ext uri="{FF2B5EF4-FFF2-40B4-BE49-F238E27FC236}">
                    <a16:creationId xmlns:a16="http://schemas.microsoft.com/office/drawing/2014/main" id="{39449BF4-8B70-4616-8254-EE007B7A2E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6216829"/>
                  </p:ext>
                </p:extLst>
              </p:nvPr>
            </p:nvGraphicFramePr>
            <p:xfrm>
              <a:off x="3157677" y="4001294"/>
              <a:ext cx="3048000" cy="1714500"/>
            </p:xfrm>
            <a:graphic>
              <a:graphicData uri="http://schemas.microsoft.com/office/powerpoint/2016/slidezoom">
                <pslz:sldZm>
                  <pslz:sldZmObj sldId="263" cId="0">
                    <pslz:zmPr id="{8C1AF3AD-3D02-4880-8A55-A4C09F6DCA8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Náhled snímku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9449BF4-8B70-4616-8254-EE007B7A2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677" y="400129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54400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ouhrnný náhled 4">
                <a:extLst>
                  <a:ext uri="{FF2B5EF4-FFF2-40B4-BE49-F238E27FC236}">
                    <a16:creationId xmlns:a16="http://schemas.microsoft.com/office/drawing/2014/main" id="{5CB26305-9D8E-4173-9B44-F8CF10B8BA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0390412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F5B65792-BF4E-4DD7-B907-6C36A0DACABC}">
                    <psuz:zmPr id="{39DFF7E3-38CE-4F71-94CD-0E17AAAE465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4960" y="560495"/>
                          <a:ext cx="2438400" cy="13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A074069-B223-44A7-821E-2B64C8DBE828}">
                    <psuz:zmPr id="{DADBB02D-45A9-4C91-876F-466DDC3847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4800" y="560495"/>
                          <a:ext cx="2438400" cy="13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53AC7DE4-A842-4BDC-ADC4-CD82778354D5}">
                    <psuz:zmPr id="{D8406DF0-7590-434F-A1EB-ED6201D4EEB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74640" y="560495"/>
                          <a:ext cx="2438400" cy="13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4295BEF-402B-45C7-B9A3-BA6DB5F3A750}">
                    <psuz:zmPr id="{9681A867-6E23-4793-A893-EE8A35EC444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4960" y="2023534"/>
                          <a:ext cx="2438400" cy="13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C52DE6EE-2359-4423-96EF-84C819B36BA5}">
                    <psuz:zmPr id="{7FF9AFB1-F177-4F25-BF4F-951BFB0E2923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4800" y="2023534"/>
                          <a:ext cx="2438400" cy="13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0B50DC4D-29D6-434D-BA97-1AC624BE198C}">
                    <psuz:zmPr id="{85DB2BFC-7E52-4E26-B264-0FAA716BF15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74640" y="2023534"/>
                          <a:ext cx="2438400" cy="13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FC7AD59E-B4F4-4A39-8749-C152E55DF104}">
                    <psuz:zmPr id="{A5B76893-90D7-4928-BBAA-7906A01B25D3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4960" y="3486573"/>
                          <a:ext cx="2438400" cy="13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B5C8AB7-A214-40A6-A230-2A00B12A6EC4}">
                    <psuz:zmPr id="{CAC0D424-20DC-4BAB-A9A1-C4F5AC85126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4800" y="3486573"/>
                          <a:ext cx="2438400" cy="13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0B43BC85-2571-45ED-A42E-547B0DCB75AE}">
                    <psuz:zmPr id="{7C83F518-E079-4446-81D9-1E548975D0AE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74640" y="3486573"/>
                          <a:ext cx="2438400" cy="13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ouhrnný náhled 4">
                <a:extLst>
                  <a:ext uri="{FF2B5EF4-FFF2-40B4-BE49-F238E27FC236}">
                    <a16:creationId xmlns:a16="http://schemas.microsoft.com/office/drawing/2014/main" id="{5CB26305-9D8E-4173-9B44-F8CF10B8BAB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Obrázek 2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46960" y="1280161"/>
                  <a:ext cx="2438400" cy="137159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3" name="Obrázek 3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76800" y="1280161"/>
                  <a:ext cx="2438400" cy="137159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4" name="Obrázek 4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06640" y="1280161"/>
                  <a:ext cx="2438400" cy="137159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" name="Obrázek 6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46960" y="2743200"/>
                  <a:ext cx="2438400" cy="137159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" name="Obrázek 7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76800" y="2743200"/>
                  <a:ext cx="2438400" cy="137159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8" name="Obrázek 8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6640" y="2743200"/>
                  <a:ext cx="2438400" cy="137159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9" name="Obrázek 9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46960" y="4206239"/>
                  <a:ext cx="2438400" cy="137159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0" name="Obrázek 10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76800" y="4206239"/>
                  <a:ext cx="2438400" cy="137159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1" name="Obrázek 11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06640" y="4206239"/>
                  <a:ext cx="2438400" cy="1371599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75894866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D6ADF4-8E3F-494D-B1A4-8346CB2A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Filtrování dat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095F0E0-7BC1-4176-B16F-F4EDF3216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Obrázek 4" descr="Obsah obrázku stůl&#10;&#10;Popis byl vytvořen automaticky">
            <a:extLst>
              <a:ext uri="{FF2B5EF4-FFF2-40B4-BE49-F238E27FC236}">
                <a16:creationId xmlns:a16="http://schemas.microsoft.com/office/drawing/2014/main" id="{51601572-1FFD-48FF-B7D5-5FC85CA2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402" y="1833339"/>
            <a:ext cx="5575398" cy="43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06643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A81837-B5CD-4628-96A7-C71D58E8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DOTAZY</a:t>
            </a:r>
          </a:p>
        </p:txBody>
      </p:sp>
    </p:spTree>
    <p:extLst>
      <p:ext uri="{BB962C8B-B14F-4D97-AF65-F5344CB8AC3E}">
        <p14:creationId xmlns:p14="http://schemas.microsoft.com/office/powerpoint/2010/main" val="102009010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Způsob, jak získat z DB specifická data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Napsány v SQL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Základní typy: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cs-CZ" dirty="0"/>
              <a:t>Dotazy </a:t>
            </a:r>
            <a:r>
              <a:rPr lang="cs-CZ" b="1" dirty="0"/>
              <a:t>SELECT</a:t>
            </a:r>
            <a:r>
              <a:rPr lang="cs-CZ" dirty="0"/>
              <a:t> -  získávají data z tabulky nebo více tabulek. 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cs-CZ" dirty="0"/>
              <a:t>Dotazy </a:t>
            </a:r>
            <a:r>
              <a:rPr lang="cs-CZ" b="1" dirty="0"/>
              <a:t>INSERT</a:t>
            </a:r>
            <a:r>
              <a:rPr lang="cs-CZ" dirty="0"/>
              <a:t> -  umožňují vkládat nová data do tabulky.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cs-CZ" dirty="0"/>
              <a:t>Dotazy </a:t>
            </a:r>
            <a:r>
              <a:rPr lang="cs-CZ" b="1" dirty="0"/>
              <a:t>UPDATE</a:t>
            </a:r>
            <a:r>
              <a:rPr lang="cs-CZ" dirty="0"/>
              <a:t> -  umožňují aktualizovat existující data v tabulce.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cs-CZ" dirty="0"/>
              <a:t>Dotazy </a:t>
            </a:r>
            <a:r>
              <a:rPr lang="cs-CZ" b="1" dirty="0"/>
              <a:t>DELETE</a:t>
            </a:r>
            <a:r>
              <a:rPr lang="cs-CZ" dirty="0"/>
              <a:t> -  umožňují odstranit data z tabulky.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cs-CZ" dirty="0"/>
              <a:t>Dotazy </a:t>
            </a:r>
            <a:r>
              <a:rPr lang="cs-CZ" b="1" dirty="0"/>
              <a:t>JOIN</a:t>
            </a:r>
            <a:r>
              <a:rPr lang="cs-CZ" dirty="0"/>
              <a:t> -  umožňují spojovat data z více tabulek podle společného klíče.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A8B4EA-129E-4A57-A0AD-7FF1CCC6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Dotazy v MS Access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CE7BE31-37CC-4FA1-9FB8-A0B9C7ACB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Lze je tvořit přes GUI nebo kódem SQL</a:t>
            </a:r>
          </a:p>
          <a:p>
            <a:r>
              <a:rPr lang="cs-CZ" dirty="0"/>
              <a:t>V obou případech vznikne kód SQL</a:t>
            </a:r>
          </a:p>
          <a:p>
            <a:pPr marL="114300" indent="0">
              <a:buNone/>
            </a:pPr>
            <a:endParaRPr lang="cs-CZ" dirty="0"/>
          </a:p>
        </p:txBody>
      </p:sp>
      <p:pic>
        <p:nvPicPr>
          <p:cNvPr id="4" name="Google Shape;170;p13">
            <a:extLst>
              <a:ext uri="{FF2B5EF4-FFF2-40B4-BE49-F238E27FC236}">
                <a16:creationId xmlns:a16="http://schemas.microsoft.com/office/drawing/2014/main" id="{90B59CD4-A9DF-4F27-B473-0471FBFCBB1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3025086"/>
            <a:ext cx="6782747" cy="246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1;p13">
            <a:extLst>
              <a:ext uri="{FF2B5EF4-FFF2-40B4-BE49-F238E27FC236}">
                <a16:creationId xmlns:a16="http://schemas.microsoft.com/office/drawing/2014/main" id="{28F573E6-9479-4189-ACB9-B1056F61E5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947" y="3025086"/>
            <a:ext cx="3860438" cy="180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07064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 dirty="0"/>
              <a:t>Formuláře v MS Access</a:t>
            </a:r>
            <a:endParaRPr dirty="0"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FUJ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931A9C-7E0F-43FD-B2CF-4779A2CC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Sestavy v MS Access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F1C74E8-1B56-4BBE-8074-15F419B7C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774546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9B1701-C22A-4D8B-A051-0E6276398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Makra v MS Access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5788881-168B-4C63-B186-D6C33F78A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3428221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2EF70A-D0C1-4F92-B4F9-18AD36E0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RELACE</a:t>
            </a:r>
          </a:p>
        </p:txBody>
      </p:sp>
    </p:spTree>
    <p:extLst>
      <p:ext uri="{BB962C8B-B14F-4D97-AF65-F5344CB8AC3E}">
        <p14:creationId xmlns:p14="http://schemas.microsoft.com/office/powerpoint/2010/main" val="4225259303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D4591E-DCA6-4EEB-8E25-7403CD984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to je?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68AF195-BD77-4990-8DB0-EF09E511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aplikaci Access pomáhá při kombinování dat ze dvou různých tabulek.</a:t>
            </a:r>
          </a:p>
          <a:p>
            <a:r>
              <a:rPr lang="cs-CZ" dirty="0"/>
              <a:t>Každou relaci tvoří pole ve dvou tabulkách s odpovídajícími daty.</a:t>
            </a:r>
          </a:p>
          <a:p>
            <a:pPr lvl="1"/>
            <a:r>
              <a:rPr lang="cs-CZ" dirty="0"/>
              <a:t>Například můžete mít v tabulce Produkty a v tabulce </a:t>
            </a:r>
            <a:r>
              <a:rPr lang="cs-CZ" dirty="0" err="1"/>
              <a:t>PodrobnostiObjednávek</a:t>
            </a:r>
            <a:r>
              <a:rPr lang="cs-CZ" dirty="0"/>
              <a:t> pole </a:t>
            </a:r>
            <a:r>
              <a:rPr lang="cs-CZ" dirty="0" err="1"/>
              <a:t>IDProduktu</a:t>
            </a:r>
            <a:r>
              <a:rPr lang="cs-CZ" dirty="0"/>
              <a:t>. Každý záznam v tabulce </a:t>
            </a:r>
            <a:r>
              <a:rPr lang="cs-CZ" dirty="0" err="1"/>
              <a:t>PodrobnostiObjednávek</a:t>
            </a:r>
            <a:r>
              <a:rPr lang="cs-CZ" dirty="0"/>
              <a:t> má pole </a:t>
            </a:r>
            <a:r>
              <a:rPr lang="cs-CZ" dirty="0" err="1"/>
              <a:t>IDProduktu</a:t>
            </a:r>
            <a:r>
              <a:rPr lang="cs-CZ" dirty="0"/>
              <a:t>, které odpovídá některému ze záznamů v poli </a:t>
            </a:r>
            <a:r>
              <a:rPr lang="cs-CZ" dirty="0" err="1"/>
              <a:t>IDProduktu</a:t>
            </a:r>
            <a:r>
              <a:rPr lang="cs-CZ" dirty="0"/>
              <a:t> v tabulce Produkty.</a:t>
            </a:r>
          </a:p>
        </p:txBody>
      </p:sp>
    </p:spTree>
    <p:extLst>
      <p:ext uri="{BB962C8B-B14F-4D97-AF65-F5344CB8AC3E}">
        <p14:creationId xmlns:p14="http://schemas.microsoft.com/office/powerpoint/2010/main" val="206915848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D6D67-3832-4813-819F-7CEE1EBB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Funkce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E4A40DF-08D5-43DF-9BC1-F8C4540C1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relace umožní Accessu určit, které záznamy z obou tabulek sloučit v sadě výsledků.</a:t>
            </a:r>
          </a:p>
          <a:p>
            <a:r>
              <a:rPr lang="cs-CZ" dirty="0"/>
              <a:t>Relace může také zabránit ztrátě dat, protože pomáhá provádět jejich synchronizaci a předcházet jejich odstranění.</a:t>
            </a:r>
          </a:p>
          <a:p>
            <a:pPr lvl="1"/>
            <a:r>
              <a:rPr lang="pt-BR" dirty="0"/>
              <a:t>Tomuto principu se říká </a:t>
            </a:r>
            <a:r>
              <a:rPr lang="pt-BR" b="1" dirty="0"/>
              <a:t>referenční integrita</a:t>
            </a:r>
            <a:r>
              <a:rPr lang="pt-BR" dirty="0"/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2433679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483435-43E0-4185-A847-DCAD3634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DATABÁZE</a:t>
            </a:r>
          </a:p>
        </p:txBody>
      </p:sp>
    </p:spTree>
    <p:extLst>
      <p:ext uri="{BB962C8B-B14F-4D97-AF65-F5344CB8AC3E}">
        <p14:creationId xmlns:p14="http://schemas.microsoft.com/office/powerpoint/2010/main" val="1606023235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6F9C58-C435-4266-8FF2-5E57B588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Typy relací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10DB359-4CBC-4779-81AE-FDEE4D69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1:1</a:t>
            </a:r>
            <a:r>
              <a:rPr lang="cs-CZ" dirty="0"/>
              <a:t> - jeden zaměstnanec má jedno ID</a:t>
            </a:r>
          </a:p>
          <a:p>
            <a:r>
              <a:rPr lang="cs-CZ" b="1" dirty="0"/>
              <a:t>1:N </a:t>
            </a:r>
            <a:r>
              <a:rPr lang="cs-CZ" dirty="0"/>
              <a:t>- jeden zákazník může mít více objednávek</a:t>
            </a:r>
          </a:p>
          <a:p>
            <a:r>
              <a:rPr lang="cs-CZ" b="1" dirty="0"/>
              <a:t>M:N </a:t>
            </a:r>
            <a:r>
              <a:rPr lang="cs-CZ" dirty="0"/>
              <a:t>– Jedna objednávka může obsahovat více výrobků a jeden výrobek se může objevit ve více objednávkách</a:t>
            </a:r>
          </a:p>
        </p:txBody>
      </p:sp>
    </p:spTree>
    <p:extLst>
      <p:ext uri="{BB962C8B-B14F-4D97-AF65-F5344CB8AC3E}">
        <p14:creationId xmlns:p14="http://schemas.microsoft.com/office/powerpoint/2010/main" val="160689036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CB3035-8077-4B12-B0BF-87BB4B0E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Význam hodnot v typech relací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D66000-A362-4643-8FE9-CAB15336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 = unikátní hodnota (primární klíč); např. ID</a:t>
            </a:r>
          </a:p>
          <a:p>
            <a:r>
              <a:rPr lang="cs-CZ" dirty="0"/>
              <a:t>N = více hodnot/použití hodnoty; např.: titul</a:t>
            </a:r>
          </a:p>
          <a:p>
            <a:r>
              <a:rPr lang="cs-CZ"/>
              <a:t>M = 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12273874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7271F-28F0-4753-B2F5-F7D8CAB2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Relace 1:1 - ukázka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C2899B8-CC56-4F22-BC64-8B028FEA9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19" y="1751144"/>
            <a:ext cx="5856361" cy="3355712"/>
          </a:xfrm>
        </p:spPr>
      </p:pic>
    </p:spTree>
    <p:extLst>
      <p:ext uri="{BB962C8B-B14F-4D97-AF65-F5344CB8AC3E}">
        <p14:creationId xmlns:p14="http://schemas.microsoft.com/office/powerpoint/2010/main" val="308719948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7271F-28F0-4753-B2F5-F7D8CAB2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Relace 1:N - ukázka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2979FDFE-5950-46DC-A815-260CB74DC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365"/>
            <a:ext cx="10515599" cy="41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422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7271F-28F0-4753-B2F5-F7D8CAB2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Relace M:N - ukázka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5618E27-950A-488F-A786-26514BC61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21" y="1690688"/>
            <a:ext cx="6613157" cy="4102398"/>
          </a:xfrm>
        </p:spPr>
      </p:pic>
    </p:spTree>
    <p:extLst>
      <p:ext uri="{BB962C8B-B14F-4D97-AF65-F5344CB8AC3E}">
        <p14:creationId xmlns:p14="http://schemas.microsoft.com/office/powerpoint/2010/main" val="34912211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ext, anténa&#10;&#10;Popis byl vytvořen automaticky">
            <a:extLst>
              <a:ext uri="{FF2B5EF4-FFF2-40B4-BE49-F238E27FC236}">
                <a16:creationId xmlns:a16="http://schemas.microsoft.com/office/drawing/2014/main" id="{09A3ED8B-A268-47D0-9A43-B512B0DE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17" y="1434843"/>
            <a:ext cx="8083965" cy="39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5226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B92271D5-0AB2-46B4-8E32-EF2DBFF0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75" y="1272599"/>
            <a:ext cx="9916049" cy="43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46283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549F2C-50ED-4C19-AA85-B4FEB586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ÚVOD DO RELAČNÍCH DATABÁZÍ - SQL</a:t>
            </a:r>
          </a:p>
        </p:txBody>
      </p:sp>
    </p:spTree>
    <p:extLst>
      <p:ext uri="{BB962C8B-B14F-4D97-AF65-F5344CB8AC3E}">
        <p14:creationId xmlns:p14="http://schemas.microsoft.com/office/powerpoint/2010/main" val="901542912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Základní pojmy – relační databáze</a:t>
            </a:r>
            <a:endParaRPr/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Tabulka</a:t>
            </a:r>
            <a:r>
              <a:rPr lang="cs-CZ" sz="1600"/>
              <a:t> - Základní prvek relační databáze. Tabulka je kolekce záznamů, které mají stejnou strukturu.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Sloupec</a:t>
            </a:r>
            <a:r>
              <a:rPr lang="cs-CZ" sz="1600"/>
              <a:t> - Každá tabulka má jeden nebo více sloupců. Sloupec obsahuje hodnoty specifického datového typu.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Řádek</a:t>
            </a:r>
            <a:r>
              <a:rPr lang="cs-CZ" sz="1600"/>
              <a:t> - Každý řádek v tabulce obsahuje jednu sadu hodnot pro každý sloupec v tabulce.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Klíč</a:t>
            </a:r>
            <a:r>
              <a:rPr lang="cs-CZ" sz="1600"/>
              <a:t> - Klíč je sloupec nebo sada sloupců, které jednoznačně identifikují každý řádek v tabulce. Primární klíč je sloupec nebo sada sloupců, které jsou určeny jako unikátní identifikátor pro každý řádek v tabulce.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Cizí</a:t>
            </a:r>
            <a:r>
              <a:rPr lang="cs-CZ" sz="1600"/>
              <a:t> </a:t>
            </a:r>
            <a:r>
              <a:rPr lang="cs-CZ" sz="1600" b="1"/>
              <a:t>klíč</a:t>
            </a:r>
            <a:r>
              <a:rPr lang="cs-CZ" sz="1600"/>
              <a:t> - Cizí klíč je sloupec nebo sada sloupců, které odkazují na primární klíč v jiné tabulce. Cizí klíč slouží k vytvoření vztahu mezi tabulkami.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Relace</a:t>
            </a:r>
            <a:r>
              <a:rPr lang="cs-CZ" sz="1600"/>
              <a:t> - Relace je vztah mezi dvěma nebo více tabulkami v databázi.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Normalizace</a:t>
            </a:r>
            <a:r>
              <a:rPr lang="cs-CZ" sz="1600"/>
              <a:t> - Normalizace je proces návrhu databáze, který snižuje redundanci dat v databázi a zlepšuje vztahy mezi tabulkami.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Dotazování</a:t>
            </a:r>
            <a:r>
              <a:rPr lang="cs-CZ" sz="1600"/>
              <a:t> - Dotazování je proces vyhledávání, filtrování a třídění dat v databázi pomocí dotazovacího jazyka jako je SQL.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Index</a:t>
            </a:r>
            <a:r>
              <a:rPr lang="cs-CZ" sz="1600"/>
              <a:t> - Index je struktura v databázi, která umožňuje rychlejší vyhledávání dat v tabulce. Index je vytvořen na základě jednoho nebo více sloupců v tabulce.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cs-CZ" sz="1600" b="1"/>
              <a:t>Tranzakce</a:t>
            </a:r>
            <a:r>
              <a:rPr lang="cs-CZ" sz="1600"/>
              <a:t> - Tranzakce je sada operací, které musí být provedeny jako celek. Pokud selže jedna operace, celá tranzakce bude zrušena. To zajišťuje konzistenci dat v databázi.</a:t>
            </a:r>
            <a:endParaRPr/>
          </a:p>
        </p:txBody>
      </p:sp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Úvod do jazyka SQL</a:t>
            </a:r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b="1" dirty="0"/>
              <a:t>SQL</a:t>
            </a:r>
            <a:r>
              <a:rPr lang="cs-CZ" dirty="0"/>
              <a:t> (</a:t>
            </a:r>
            <a:r>
              <a:rPr lang="cs-CZ" dirty="0" err="1"/>
              <a:t>Structured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Language</a:t>
            </a:r>
            <a:r>
              <a:rPr lang="cs-CZ" dirty="0"/>
              <a:t>) = programovací jazyk pro práci s databázemi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Slouží k: úpravě, vytváření a dotazování dat v DB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Má několik variant: </a:t>
            </a:r>
            <a:r>
              <a:rPr lang="cs-CZ" b="1" dirty="0" err="1"/>
              <a:t>MySQL</a:t>
            </a:r>
            <a:r>
              <a:rPr lang="cs-CZ" b="1" dirty="0"/>
              <a:t>, </a:t>
            </a:r>
            <a:r>
              <a:rPr lang="cs-CZ" b="1" dirty="0" err="1"/>
              <a:t>PostgreSQL</a:t>
            </a:r>
            <a:r>
              <a:rPr lang="cs-CZ" b="1" dirty="0"/>
              <a:t>, Oracle, Microsoft SQL Server, </a:t>
            </a:r>
            <a:r>
              <a:rPr lang="cs-CZ" b="1" dirty="0" err="1"/>
              <a:t>MariaDB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Databáze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Strukturované soubory informací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Pro přístup k informacím se používají dotazy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Uloženy na disku, síťovém úložišti nebo cloudu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Důležitý nástroj pro většinu organizací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Užití: 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Správa údajů zákazníků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Fakturace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Zásobování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Řízení projektů</a:t>
            </a:r>
          </a:p>
          <a:p>
            <a:pPr marL="1092200" lvl="1" indent="-457200">
              <a:spcBef>
                <a:spcPts val="0"/>
              </a:spcBef>
              <a:buSzPts val="2800"/>
              <a:buFont typeface="+mj-lt"/>
              <a:buAutoNum type="alphaLcParenR"/>
            </a:pPr>
            <a:r>
              <a:rPr lang="cs-CZ" dirty="0"/>
              <a:t>A jiné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Základní příkazy jazyka SQL</a:t>
            </a:r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cs-CZ" b="1" dirty="0"/>
              <a:t>SELECT</a:t>
            </a:r>
            <a:r>
              <a:rPr lang="cs-CZ" dirty="0"/>
              <a:t> – používá se k získání dat z tabulky nebo tabulek v databázi.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cs-CZ" b="1" dirty="0"/>
              <a:t>INSERT</a:t>
            </a:r>
            <a:r>
              <a:rPr lang="cs-CZ" dirty="0"/>
              <a:t> - používá se k vkládání nových řádků do tabulky v databázi.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cs-CZ" b="1" dirty="0"/>
              <a:t>UPDATE</a:t>
            </a:r>
            <a:r>
              <a:rPr lang="cs-CZ" dirty="0"/>
              <a:t> – používá se k aktualizaci existujících řádků v tabulce v databázi.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cs-CZ" b="1" dirty="0"/>
              <a:t>DELETE</a:t>
            </a:r>
            <a:r>
              <a:rPr lang="cs-CZ" dirty="0"/>
              <a:t> – používá se k odstranění řádků z tabulky v databázi.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cs-CZ" b="1" dirty="0"/>
              <a:t>CREATE</a:t>
            </a:r>
            <a:r>
              <a:rPr lang="cs-CZ" dirty="0"/>
              <a:t> – používá se k vytvoření nové tabulky, indexu nebo jiného objektu v databázi.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cs-CZ" b="1" dirty="0"/>
              <a:t>ALTER</a:t>
            </a:r>
            <a:r>
              <a:rPr lang="cs-CZ" dirty="0"/>
              <a:t> - používá se k úpravě existujících objektů v databázi, jako jsou tabulky, sloupce nebo indexy.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cs-CZ" b="1" dirty="0"/>
              <a:t>DROP</a:t>
            </a:r>
            <a:r>
              <a:rPr lang="cs-CZ" dirty="0"/>
              <a:t> - používá se k odstranění objektů z databáze, jako jsou tabulky, indexy nebo celá databáze.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Syntaxe SQL</a:t>
            </a:r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Deklarativní přístup =&gt; Co se má stát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Základní prvky syntaxe: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s-CZ" b="1" dirty="0"/>
              <a:t>SELECT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, </a:t>
            </a:r>
            <a:r>
              <a:rPr lang="cs-CZ" dirty="0" err="1"/>
              <a:t>prijmeni</a:t>
            </a:r>
            <a:r>
              <a:rPr lang="cs-CZ" dirty="0"/>
              <a:t>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Tzamestnanci</a:t>
            </a:r>
            <a:r>
              <a:rPr lang="cs-CZ" dirty="0"/>
              <a:t>;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s-CZ" b="1" dirty="0"/>
              <a:t>SELECT</a:t>
            </a:r>
            <a:r>
              <a:rPr lang="cs-CZ" dirty="0"/>
              <a:t> *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cs-CZ" b="1" dirty="0"/>
              <a:t>WHERE</a:t>
            </a:r>
            <a:r>
              <a:rPr lang="cs-CZ" dirty="0"/>
              <a:t> </a:t>
            </a:r>
            <a:r>
              <a:rPr lang="cs-CZ" dirty="0" err="1"/>
              <a:t>mesto</a:t>
            </a:r>
            <a:r>
              <a:rPr lang="cs-CZ" dirty="0"/>
              <a:t> = 'Praha';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5DD9BD-96CB-5132-78AC-9F929A05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Symbol </a:t>
            </a:r>
            <a:r>
              <a:rPr lang="en-GB" dirty="0"/>
              <a:t>*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D73DD53-4B00-0E9A-34C4-D3960EABB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Představuje „vše“</a:t>
            </a:r>
          </a:p>
          <a:p>
            <a:r>
              <a:rPr lang="cs-CZ" dirty="0"/>
              <a:t>Můžeme jej pokládat i za doplň</a:t>
            </a:r>
          </a:p>
          <a:p>
            <a:endParaRPr lang="cs-CZ" dirty="0"/>
          </a:p>
          <a:p>
            <a:r>
              <a:rPr lang="cs-CZ" dirty="0"/>
              <a:t>V této podobě: </a:t>
            </a:r>
            <a:r>
              <a:rPr lang="cs-CZ" b="1" dirty="0"/>
              <a:t>SELECT </a:t>
            </a:r>
            <a:r>
              <a:rPr lang="en-GB" b="1" dirty="0"/>
              <a:t>*</a:t>
            </a:r>
            <a:r>
              <a:rPr lang="cs-CZ" b="1" dirty="0"/>
              <a:t> FROM </a:t>
            </a:r>
            <a:r>
              <a:rPr lang="cs-CZ" b="1" dirty="0" err="1"/>
              <a:t>Tzakaznik</a:t>
            </a:r>
            <a:r>
              <a:rPr lang="cs-CZ" dirty="0"/>
              <a:t> </a:t>
            </a:r>
            <a:r>
              <a:rPr lang="cs-CZ" i="1" dirty="0"/>
              <a:t>nám symbol vybere všechny sloupce z tabulky </a:t>
            </a:r>
            <a:r>
              <a:rPr lang="cs-CZ" i="1" dirty="0" err="1"/>
              <a:t>Tzakaznik</a:t>
            </a:r>
            <a:endParaRPr lang="cs-CZ" i="1" dirty="0"/>
          </a:p>
          <a:p>
            <a:r>
              <a:rPr lang="cs-CZ" dirty="0"/>
              <a:t>V této podobě </a:t>
            </a:r>
            <a:r>
              <a:rPr lang="cs-CZ" b="1" dirty="0"/>
              <a:t>SELECT </a:t>
            </a:r>
            <a:r>
              <a:rPr lang="cs-CZ" b="1" dirty="0" err="1"/>
              <a:t>jmeno</a:t>
            </a:r>
            <a:r>
              <a:rPr lang="cs-CZ" b="1" dirty="0"/>
              <a:t> FROM </a:t>
            </a:r>
            <a:r>
              <a:rPr lang="cs-CZ" b="1" dirty="0" err="1"/>
              <a:t>Tzakaznik</a:t>
            </a:r>
            <a:r>
              <a:rPr lang="cs-CZ" b="1" dirty="0"/>
              <a:t> WHERE </a:t>
            </a:r>
            <a:r>
              <a:rPr lang="cs-CZ" b="1" dirty="0" err="1"/>
              <a:t>jmeno</a:t>
            </a:r>
            <a:r>
              <a:rPr lang="cs-CZ" b="1" dirty="0"/>
              <a:t>=‘A</a:t>
            </a:r>
            <a:r>
              <a:rPr lang="en-GB" b="1" dirty="0"/>
              <a:t>*</a:t>
            </a:r>
            <a:r>
              <a:rPr lang="cs-CZ" b="1" dirty="0"/>
              <a:t>‘</a:t>
            </a:r>
            <a:r>
              <a:rPr lang="cs-CZ" dirty="0"/>
              <a:t> </a:t>
            </a:r>
            <a:r>
              <a:rPr lang="cs-CZ" i="1" dirty="0"/>
              <a:t>nám vyleze seznam jmen z </a:t>
            </a:r>
            <a:r>
              <a:rPr lang="cs-CZ" i="1" dirty="0" err="1"/>
              <a:t>Tzakaznik</a:t>
            </a:r>
            <a:r>
              <a:rPr lang="cs-CZ" i="1" dirty="0"/>
              <a:t>, kde je první písmeno jména písmeno A</a:t>
            </a:r>
          </a:p>
          <a:p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4A741E4A-02DD-F976-FE69-463F33188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98619"/>
              </p:ext>
            </p:extLst>
          </p:nvPr>
        </p:nvGraphicFramePr>
        <p:xfrm>
          <a:off x="3225801" y="5281033"/>
          <a:ext cx="812799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19703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27716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7507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*</a:t>
                      </a:r>
                      <a:r>
                        <a:rPr lang="cs-CZ" b="0" dirty="0"/>
                        <a:t>a – na konci </a:t>
                      </a:r>
                      <a:r>
                        <a:rPr lang="cs-CZ" b="0" dirty="0" err="1"/>
                        <a:t>txt</a:t>
                      </a:r>
                      <a:r>
                        <a:rPr lang="cs-CZ" b="0" dirty="0"/>
                        <a:t> je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b="0" dirty="0"/>
                        <a:t>A</a:t>
                      </a:r>
                      <a:r>
                        <a:rPr lang="en-GB" b="0" dirty="0"/>
                        <a:t>*</a:t>
                      </a:r>
                      <a:r>
                        <a:rPr lang="cs-CZ" b="0" dirty="0"/>
                        <a:t> - na začátku je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*</a:t>
                      </a:r>
                      <a:r>
                        <a:rPr lang="cs-CZ" b="0" dirty="0"/>
                        <a:t>a</a:t>
                      </a:r>
                      <a:r>
                        <a:rPr lang="en-GB" b="0" dirty="0"/>
                        <a:t>*</a:t>
                      </a:r>
                      <a:r>
                        <a:rPr lang="cs-CZ" b="0" dirty="0"/>
                        <a:t> - obsahuje písmeno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56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0" dirty="0"/>
                        <a:t>a</a:t>
                      </a:r>
                      <a:r>
                        <a:rPr lang="en-GB" b="0" dirty="0"/>
                        <a:t>*</a:t>
                      </a:r>
                      <a:r>
                        <a:rPr lang="cs-CZ" b="0" dirty="0"/>
                        <a:t>z – na začátku a, na konci 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*</a:t>
                      </a:r>
                      <a:r>
                        <a:rPr lang="cs-CZ" b="0" dirty="0"/>
                        <a:t>a</a:t>
                      </a:r>
                      <a:r>
                        <a:rPr lang="en-GB" b="0" dirty="0"/>
                        <a:t>*</a:t>
                      </a:r>
                      <a:r>
                        <a:rPr lang="cs-CZ" b="0" dirty="0"/>
                        <a:t>z</a:t>
                      </a:r>
                      <a:r>
                        <a:rPr lang="en-GB" b="0" dirty="0"/>
                        <a:t>*</a:t>
                      </a:r>
                      <a:r>
                        <a:rPr lang="cs-CZ" b="0" dirty="0"/>
                        <a:t> - obsahuje A </a:t>
                      </a:r>
                      <a:r>
                        <a:rPr lang="cs-CZ" b="0" dirty="0" err="1"/>
                        <a:t>a</a:t>
                      </a:r>
                      <a:r>
                        <a:rPr lang="cs-CZ" b="0" dirty="0"/>
                        <a:t> Z po sobě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*</a:t>
                      </a:r>
                      <a:r>
                        <a:rPr lang="cs-CZ" b="0" dirty="0"/>
                        <a:t> - cokoliv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338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492955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Logické operátory</a:t>
            </a:r>
            <a:endParaRPr/>
          </a:p>
        </p:txBody>
      </p:sp>
      <p:sp>
        <p:nvSpPr>
          <p:cNvPr id="156" name="Google Shape;15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b="1" dirty="0"/>
              <a:t>AND</a:t>
            </a:r>
            <a:r>
              <a:rPr lang="cs-CZ" dirty="0"/>
              <a:t> – a zároveň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b="1" dirty="0"/>
              <a:t>OR</a:t>
            </a:r>
            <a:r>
              <a:rPr lang="cs-CZ" dirty="0"/>
              <a:t> - nebo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s-CZ" dirty="0"/>
              <a:t>SELECT * FROM </a:t>
            </a:r>
            <a:r>
              <a:rPr lang="cs-CZ" dirty="0" err="1"/>
              <a:t>Tzakaznik</a:t>
            </a:r>
            <a:r>
              <a:rPr lang="cs-CZ" dirty="0"/>
              <a:t> WHERE vek &gt; 25 AND (</a:t>
            </a:r>
            <a:r>
              <a:rPr lang="cs-CZ" dirty="0" err="1"/>
              <a:t>mesto</a:t>
            </a:r>
            <a:r>
              <a:rPr lang="cs-CZ" dirty="0"/>
              <a:t> = 'Praha' OR </a:t>
            </a:r>
            <a:r>
              <a:rPr lang="cs-CZ" dirty="0" err="1"/>
              <a:t>mesto</a:t>
            </a:r>
            <a:r>
              <a:rPr lang="cs-CZ" dirty="0"/>
              <a:t> = 'Brno‘);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cs-CZ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s-CZ" dirty="0">
                <a:solidFill>
                  <a:srgbClr val="FF0000"/>
                </a:solidFill>
              </a:rPr>
              <a:t>Výstupem je:</a:t>
            </a:r>
            <a:r>
              <a:rPr lang="cs-CZ" dirty="0"/>
              <a:t> </a:t>
            </a:r>
            <a:r>
              <a:rPr lang="cs-CZ" i="1" dirty="0"/>
              <a:t>Zobraz/Vyber všechny sloupce z tabulky </a:t>
            </a:r>
            <a:r>
              <a:rPr lang="cs-CZ" i="1" dirty="0" err="1"/>
              <a:t>Tzakaznik</a:t>
            </a:r>
            <a:r>
              <a:rPr lang="cs-CZ" i="1" dirty="0"/>
              <a:t> kde se nachází osoby s věkem vyšším než 25 let a jsou z Prahy nebo Brna.</a:t>
            </a:r>
            <a:endParaRPr i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975ee7f8c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Čtení SQL - 1</a:t>
            </a:r>
            <a:endParaRPr dirty="0"/>
          </a:p>
        </p:txBody>
      </p:sp>
      <p:sp>
        <p:nvSpPr>
          <p:cNvPr id="163" name="Google Shape;163;g1f975ee7f8c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b="1" dirty="0"/>
              <a:t>SELECT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, </a:t>
            </a:r>
            <a:r>
              <a:rPr lang="cs-CZ" dirty="0" err="1"/>
              <a:t>prijmeni</a:t>
            </a:r>
            <a:r>
              <a:rPr lang="cs-CZ" dirty="0"/>
              <a:t>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cs-CZ" b="1" dirty="0"/>
              <a:t>WHERE</a:t>
            </a:r>
            <a:r>
              <a:rPr lang="cs-CZ" dirty="0"/>
              <a:t> vek &gt; 45;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cs-CZ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b="1" dirty="0"/>
              <a:t>DELETE</a:t>
            </a:r>
            <a:r>
              <a:rPr lang="cs-CZ" dirty="0"/>
              <a:t> *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cs-CZ" b="1" dirty="0"/>
              <a:t>WHERE</a:t>
            </a:r>
            <a:r>
              <a:rPr lang="cs-CZ" dirty="0"/>
              <a:t> vek &lt; 18 </a:t>
            </a:r>
            <a:r>
              <a:rPr lang="cs-CZ" b="1" dirty="0"/>
              <a:t>AND</a:t>
            </a:r>
            <a:r>
              <a:rPr lang="cs-CZ" dirty="0"/>
              <a:t> </a:t>
            </a:r>
            <a:r>
              <a:rPr lang="cs-CZ" dirty="0" err="1"/>
              <a:t>pohlavi</a:t>
            </a:r>
            <a:r>
              <a:rPr lang="cs-CZ" dirty="0"/>
              <a:t>=’muž’;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cs-CZ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b="1" dirty="0"/>
              <a:t>SELECT</a:t>
            </a:r>
            <a:r>
              <a:rPr lang="cs-CZ" dirty="0"/>
              <a:t> *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cs-CZ" b="1" dirty="0"/>
              <a:t>WHERE</a:t>
            </a:r>
            <a:r>
              <a:rPr lang="cs-CZ" dirty="0"/>
              <a:t> ID&gt;100 </a:t>
            </a:r>
            <a:r>
              <a:rPr lang="cs-CZ" b="1" dirty="0"/>
              <a:t>AND</a:t>
            </a:r>
            <a:r>
              <a:rPr lang="cs-CZ" dirty="0"/>
              <a:t> ID&lt;500;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cs-CZ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b="1" dirty="0"/>
              <a:t>SELECT</a:t>
            </a:r>
            <a:r>
              <a:rPr lang="cs-CZ" dirty="0"/>
              <a:t> id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cs-CZ" b="1" dirty="0"/>
              <a:t>WHERE</a:t>
            </a:r>
            <a:r>
              <a:rPr lang="cs-CZ" dirty="0"/>
              <a:t> barva=’růžová’ </a:t>
            </a:r>
            <a:r>
              <a:rPr lang="cs-CZ" b="1" dirty="0"/>
              <a:t>AND</a:t>
            </a:r>
            <a:r>
              <a:rPr lang="cs-CZ" dirty="0"/>
              <a:t> vek&gt;30 OR </a:t>
            </a:r>
            <a:r>
              <a:rPr lang="cs-CZ" dirty="0" err="1"/>
              <a:t>pohlavi</a:t>
            </a:r>
            <a:r>
              <a:rPr lang="cs-CZ" dirty="0"/>
              <a:t>=’žena’ </a:t>
            </a:r>
            <a:r>
              <a:rPr lang="cs-CZ" b="1" dirty="0"/>
              <a:t>AND</a:t>
            </a:r>
            <a:r>
              <a:rPr lang="cs-CZ" dirty="0"/>
              <a:t> barva=’modrá’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cs-CZ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b="1" dirty="0"/>
              <a:t>SELECT</a:t>
            </a:r>
            <a:r>
              <a:rPr lang="cs-CZ" dirty="0"/>
              <a:t> *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cs-CZ" b="1" dirty="0"/>
              <a:t>WHERE</a:t>
            </a:r>
            <a:r>
              <a:rPr lang="cs-CZ" dirty="0"/>
              <a:t> vek&gt;45 </a:t>
            </a:r>
            <a:r>
              <a:rPr lang="cs-CZ" b="1" dirty="0"/>
              <a:t>ORDER</a:t>
            </a:r>
            <a:r>
              <a:rPr lang="cs-CZ" dirty="0"/>
              <a:t> </a:t>
            </a:r>
            <a:r>
              <a:rPr lang="cs-CZ" b="1" dirty="0"/>
              <a:t>BY</a:t>
            </a:r>
            <a:r>
              <a:rPr lang="cs-CZ" dirty="0"/>
              <a:t> vek </a:t>
            </a:r>
            <a:r>
              <a:rPr lang="cs-CZ" b="1" dirty="0"/>
              <a:t>ASC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cs-CZ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b="1" dirty="0"/>
              <a:t>DELETE</a:t>
            </a:r>
            <a:r>
              <a:rPr lang="cs-CZ" dirty="0"/>
              <a:t> id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cs-CZ" b="1" dirty="0"/>
              <a:t>WHERE</a:t>
            </a:r>
            <a:r>
              <a:rPr lang="cs-CZ" dirty="0"/>
              <a:t> id =120; </a:t>
            </a:r>
            <a:r>
              <a:rPr lang="cs-CZ" dirty="0">
                <a:solidFill>
                  <a:srgbClr val="FF0000"/>
                </a:solidFill>
              </a:rPr>
              <a:t>- id je nutno zadat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Psaní SQL v MS Access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/>
              <a:t>Samotné tabulky jej nemají – uchovávají pouze data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/>
              <a:t>Přes dotazy =&gt; Příkaz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767634"/>
            <a:ext cx="6782747" cy="246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947" y="2767634"/>
            <a:ext cx="3860438" cy="180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MS Access – dotaz/query</a:t>
            </a:r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/>
              <a:t>Návrhové zobrazení generuje SQL kod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/>
              <a:t>Občas může dojít k menší chybě MS Access – dotaz na SQL a zpět</a:t>
            </a:r>
            <a:endParaRPr/>
          </a:p>
        </p:txBody>
      </p:sp>
    </p:spTree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Postup v MS Access</a:t>
            </a:r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cs-CZ"/>
              <a:t>Otevřu dotazovací nástroje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cs-CZ"/>
              <a:t>Vyberu </a:t>
            </a:r>
            <a:r>
              <a:rPr lang="cs-CZ" b="1"/>
              <a:t>SQL pohled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cs-CZ"/>
              <a:t>Zapíšu dotaz: </a:t>
            </a:r>
            <a:r>
              <a:rPr lang="cs-CZ" b="1"/>
              <a:t>SELECT * FROM Tzakaznik;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cs-CZ"/>
              <a:t>Spustím dotaz -&gt; </a:t>
            </a:r>
            <a:r>
              <a:rPr lang="cs-CZ">
                <a:solidFill>
                  <a:srgbClr val="FF0000"/>
                </a:solidFill>
              </a:rPr>
              <a:t>Profit</a:t>
            </a:r>
            <a:endParaRPr/>
          </a:p>
        </p:txBody>
      </p:sp>
    </p:spTree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C2C52-B48F-38AF-909A-273A9015A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PŘÍKAZY A KLAUZULE V SQL</a:t>
            </a:r>
          </a:p>
        </p:txBody>
      </p:sp>
    </p:spTree>
    <p:extLst>
      <p:ext uri="{BB962C8B-B14F-4D97-AF65-F5344CB8AC3E}">
        <p14:creationId xmlns:p14="http://schemas.microsoft.com/office/powerpoint/2010/main" val="2199003079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3526AB-9EEF-32D0-6787-59564A34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1. SELECT, FROM, WHERE - ZAČÁTEČNÍK</a:t>
            </a:r>
          </a:p>
        </p:txBody>
      </p:sp>
    </p:spTree>
    <p:extLst>
      <p:ext uri="{BB962C8B-B14F-4D97-AF65-F5344CB8AC3E}">
        <p14:creationId xmlns:p14="http://schemas.microsoft.com/office/powerpoint/2010/main" val="34292558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F8F2E19-EAFC-4427-9FF1-FAAA8206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7" y="339571"/>
            <a:ext cx="12004266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1038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E5923C-4A94-2573-57EC-C51C5531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Příkaz SELECT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3DE0BCE-55CD-86DC-6BEC-F31991E8E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=&gt; ukaž mi/vyber</a:t>
            </a:r>
          </a:p>
          <a:p>
            <a:r>
              <a:rPr lang="cs-CZ" dirty="0"/>
              <a:t>Může sloužit i jako klauzule </a:t>
            </a:r>
            <a:r>
              <a:rPr lang="cs-CZ" b="1" dirty="0"/>
              <a:t>…WHERE cena &gt; (SELECT AVG(cena) FROM </a:t>
            </a:r>
            <a:r>
              <a:rPr lang="cs-CZ" b="1" dirty="0" err="1"/>
              <a:t>Tprodukt</a:t>
            </a:r>
            <a:r>
              <a:rPr lang="cs-CZ" b="1" dirty="0"/>
              <a:t>)</a:t>
            </a:r>
            <a:endParaRPr lang="cs-CZ" dirty="0"/>
          </a:p>
          <a:p>
            <a:r>
              <a:rPr lang="cs-CZ" dirty="0"/>
              <a:t>Slouží k výběru konkrétních sloupců</a:t>
            </a:r>
          </a:p>
          <a:p>
            <a:r>
              <a:rPr lang="cs-CZ" dirty="0"/>
              <a:t>Užívá se s funkcemi jako AVG, COUNT, SUM, atd.</a:t>
            </a:r>
          </a:p>
          <a:p>
            <a:r>
              <a:rPr lang="cs-CZ" dirty="0"/>
              <a:t>Používá se s operátory LIKE, IN, BETWEEN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9015405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E4FE16-442D-C79E-EF4F-7AFBB356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Klauzule FROM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995158D-49C1-4864-6974-C7B16D4A1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Slouží k určení tabulky nebo pohledu = odkud se berou data</a:t>
            </a:r>
          </a:p>
          <a:p>
            <a:r>
              <a:rPr lang="cs-CZ" dirty="0"/>
              <a:t>Při kombinaci s JOIN lze pracovat s více tabulkami najednou</a:t>
            </a:r>
          </a:p>
          <a:p>
            <a:pPr marL="114300" indent="0" algn="ctr">
              <a:buNone/>
            </a:pPr>
            <a:r>
              <a:rPr lang="cs-CZ" b="1" dirty="0"/>
              <a:t>SELECT </a:t>
            </a:r>
            <a:r>
              <a:rPr lang="en-GB" b="1" dirty="0"/>
              <a:t>* FROM T</a:t>
            </a:r>
            <a:r>
              <a:rPr lang="cs-CZ" b="1" dirty="0" err="1"/>
              <a:t>zakaznik</a:t>
            </a:r>
            <a:r>
              <a:rPr lang="cs-CZ" b="1" dirty="0"/>
              <a:t>;</a:t>
            </a:r>
          </a:p>
          <a:p>
            <a:pPr marL="114300" indent="0" algn="ctr">
              <a:buNone/>
            </a:pPr>
            <a:r>
              <a:rPr lang="cs-CZ" b="1" dirty="0"/>
              <a:t>DELETE </a:t>
            </a:r>
            <a:r>
              <a:rPr lang="en-GB" b="1" dirty="0"/>
              <a:t>*</a:t>
            </a:r>
            <a:r>
              <a:rPr lang="cs-CZ" b="1" dirty="0"/>
              <a:t> FROM </a:t>
            </a:r>
            <a:r>
              <a:rPr lang="cs-CZ" b="1" dirty="0" err="1"/>
              <a:t>Tchyba</a:t>
            </a:r>
            <a:r>
              <a:rPr lang="cs-CZ" b="1" dirty="0"/>
              <a:t>;</a:t>
            </a:r>
          </a:p>
          <a:p>
            <a:pPr marL="114300" indent="0" algn="ctr">
              <a:buNone/>
            </a:pPr>
            <a:r>
              <a:rPr lang="cs-CZ" b="1" dirty="0"/>
              <a:t>SELECT </a:t>
            </a:r>
            <a:r>
              <a:rPr lang="cs-CZ" b="1" dirty="0" err="1"/>
              <a:t>jmeno</a:t>
            </a:r>
            <a:r>
              <a:rPr lang="cs-CZ" b="1" dirty="0"/>
              <a:t>, </a:t>
            </a:r>
            <a:r>
              <a:rPr lang="cs-CZ" b="1" dirty="0" err="1"/>
              <a:t>prijmeni</a:t>
            </a:r>
            <a:r>
              <a:rPr lang="cs-CZ" b="1" dirty="0"/>
              <a:t> FROM </a:t>
            </a:r>
            <a:r>
              <a:rPr lang="cs-CZ" b="1" dirty="0" err="1"/>
              <a:t>Tzakaznik</a:t>
            </a:r>
            <a:r>
              <a:rPr lang="cs-CZ" b="1" dirty="0"/>
              <a:t>;</a:t>
            </a:r>
          </a:p>
          <a:p>
            <a:pPr marL="114300" indent="0" algn="ctr">
              <a:buNone/>
            </a:pPr>
            <a:r>
              <a:rPr lang="cs-CZ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7402919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E92127-9104-61F6-6F28-45DFA38B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Klauzule WHERE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C502835-7051-9322-FD64-FDEFB35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Filtrování dat podle kritéria</a:t>
            </a:r>
          </a:p>
          <a:p>
            <a:r>
              <a:rPr lang="cs-CZ" dirty="0"/>
              <a:t>Použití operátorů jako je </a:t>
            </a:r>
            <a:r>
              <a:rPr lang="cs-CZ" b="1" dirty="0"/>
              <a:t>=, &lt;&gt;, &gt;, &lt;, &gt;=, &lt;= </a:t>
            </a:r>
            <a:r>
              <a:rPr lang="cs-CZ" dirty="0"/>
              <a:t>a</a:t>
            </a:r>
            <a:r>
              <a:rPr lang="cs-CZ" b="1" dirty="0"/>
              <a:t> AND/OR</a:t>
            </a:r>
          </a:p>
          <a:p>
            <a:endParaRPr lang="cs-CZ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s-CZ" dirty="0"/>
              <a:t>SELECT * FROM </a:t>
            </a:r>
            <a:r>
              <a:rPr lang="cs-CZ" dirty="0" err="1"/>
              <a:t>Tzakaznik</a:t>
            </a:r>
            <a:r>
              <a:rPr lang="cs-CZ" dirty="0"/>
              <a:t> WHERE vek &gt; 25 AND (</a:t>
            </a:r>
            <a:r>
              <a:rPr lang="cs-CZ" dirty="0" err="1"/>
              <a:t>mesto</a:t>
            </a:r>
            <a:r>
              <a:rPr lang="cs-CZ" dirty="0"/>
              <a:t> = 'Praha' OR </a:t>
            </a:r>
            <a:r>
              <a:rPr lang="cs-CZ" dirty="0" err="1"/>
              <a:t>mesto</a:t>
            </a:r>
            <a:r>
              <a:rPr lang="cs-CZ" dirty="0"/>
              <a:t> = 'Brno‘);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cs-CZ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s-CZ" dirty="0">
                <a:solidFill>
                  <a:srgbClr val="FF0000"/>
                </a:solidFill>
              </a:rPr>
              <a:t>Výstupem je:</a:t>
            </a:r>
            <a:r>
              <a:rPr lang="cs-CZ" dirty="0"/>
              <a:t> </a:t>
            </a:r>
            <a:r>
              <a:rPr lang="cs-CZ" i="1" dirty="0"/>
              <a:t>Zobraz/Vyber všechny sloupce z tabulky </a:t>
            </a:r>
            <a:r>
              <a:rPr lang="cs-CZ" i="1" dirty="0" err="1"/>
              <a:t>Tzakaznik</a:t>
            </a:r>
            <a:r>
              <a:rPr lang="cs-CZ" i="1" dirty="0"/>
              <a:t> kde se nachází osoby s věkem vyšším než 25 let a jsou z Prahy nebo Brna.</a:t>
            </a:r>
          </a:p>
          <a:p>
            <a:endParaRPr lang="cs-CZ" b="1" dirty="0"/>
          </a:p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222859919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5530F8-C776-D389-8991-0A28F39B6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2. SELECT, FROM, WHERE - POKROČILÉ</a:t>
            </a:r>
          </a:p>
        </p:txBody>
      </p:sp>
    </p:spTree>
    <p:extLst>
      <p:ext uri="{BB962C8B-B14F-4D97-AF65-F5344CB8AC3E}">
        <p14:creationId xmlns:p14="http://schemas.microsoft.com/office/powerpoint/2010/main" val="1025915077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65A22B-A530-24D4-5A50-9625964E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SELECT s funkcemi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DEDCEB1-E80B-666A-C1DC-C4C949690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Poskytují souhrnné informace</a:t>
            </a:r>
          </a:p>
          <a:p>
            <a:r>
              <a:rPr lang="cs-CZ" b="1" dirty="0"/>
              <a:t>AVG</a:t>
            </a:r>
            <a:r>
              <a:rPr lang="cs-CZ" dirty="0"/>
              <a:t> – průměr/</a:t>
            </a:r>
            <a:r>
              <a:rPr lang="cs-CZ" dirty="0" err="1"/>
              <a:t>average</a:t>
            </a:r>
            <a:endParaRPr lang="cs-CZ" dirty="0"/>
          </a:p>
          <a:p>
            <a:r>
              <a:rPr lang="cs-CZ" b="1" dirty="0"/>
              <a:t>COUNT</a:t>
            </a:r>
            <a:r>
              <a:rPr lang="cs-CZ" dirty="0"/>
              <a:t> – počet</a:t>
            </a:r>
          </a:p>
          <a:p>
            <a:r>
              <a:rPr lang="cs-CZ" b="1" dirty="0"/>
              <a:t>SUM</a:t>
            </a:r>
            <a:r>
              <a:rPr lang="cs-CZ" dirty="0"/>
              <a:t> – suma</a:t>
            </a:r>
          </a:p>
          <a:p>
            <a:r>
              <a:rPr lang="cs-CZ" b="1" dirty="0"/>
              <a:t>MIN</a:t>
            </a:r>
            <a:r>
              <a:rPr lang="cs-CZ" dirty="0"/>
              <a:t> – nejnižší číslo/hodnota</a:t>
            </a:r>
          </a:p>
          <a:p>
            <a:r>
              <a:rPr lang="cs-CZ" b="1" dirty="0"/>
              <a:t>MAX</a:t>
            </a:r>
            <a:r>
              <a:rPr lang="cs-CZ" dirty="0"/>
              <a:t> – nejvyšší číslo/hodnota</a:t>
            </a:r>
          </a:p>
          <a:p>
            <a:pPr marL="114300" indent="0" algn="ctr">
              <a:buNone/>
            </a:pPr>
            <a:r>
              <a:rPr lang="cs-CZ" b="1" dirty="0"/>
              <a:t>SELECT MAX(</a:t>
            </a:r>
            <a:r>
              <a:rPr lang="cs-CZ" dirty="0"/>
              <a:t>id</a:t>
            </a:r>
            <a:r>
              <a:rPr lang="cs-CZ" b="1" dirty="0"/>
              <a:t>) FROM </a:t>
            </a:r>
            <a:r>
              <a:rPr lang="cs-CZ" dirty="0" err="1"/>
              <a:t>Tzakaznik</a:t>
            </a:r>
            <a:r>
              <a:rPr lang="cs-CZ" b="1" dirty="0"/>
              <a:t>;</a:t>
            </a:r>
          </a:p>
          <a:p>
            <a:pPr marL="114300" indent="0" algn="ctr">
              <a:buNone/>
            </a:pPr>
            <a:r>
              <a:rPr lang="cs-CZ" dirty="0">
                <a:solidFill>
                  <a:srgbClr val="FF0000"/>
                </a:solidFill>
              </a:rPr>
              <a:t>Výstupem je:</a:t>
            </a:r>
            <a:r>
              <a:rPr lang="cs-CZ" dirty="0"/>
              <a:t> </a:t>
            </a:r>
            <a:r>
              <a:rPr lang="cs-CZ" i="1" dirty="0"/>
              <a:t>Zobraz/Vyber nejvyšší id z </a:t>
            </a:r>
            <a:r>
              <a:rPr lang="cs-CZ" i="1" dirty="0" err="1"/>
              <a:t>Tzakaznik</a:t>
            </a:r>
            <a:endParaRPr lang="cs-CZ" dirty="0"/>
          </a:p>
          <a:p>
            <a:endParaRPr lang="cs-CZ" dirty="0"/>
          </a:p>
          <a:p>
            <a:pPr marL="1028700" lvl="1" indent="-457200">
              <a:buFont typeface="+mj-lt"/>
              <a:buAutoNum type="arabicPeriod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23115042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C692B4-D9FC-AA85-0DA7-17E06097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SELECT s operátory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CC0B714-4414-2D0D-DDCC-8DF2DE7CA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Výběr řádků splňující kritéria</a:t>
            </a:r>
          </a:p>
          <a:p>
            <a:r>
              <a:rPr lang="cs-CZ" b="1" dirty="0"/>
              <a:t>LIKE</a:t>
            </a:r>
            <a:r>
              <a:rPr lang="cs-CZ" dirty="0"/>
              <a:t> – hledání řetězců obsahující vzor nebo řetězec (užití % nebo _)</a:t>
            </a:r>
            <a:endParaRPr lang="cs-CZ" b="1" dirty="0"/>
          </a:p>
          <a:p>
            <a:r>
              <a:rPr lang="cs-CZ" b="1" dirty="0"/>
              <a:t>IN </a:t>
            </a:r>
            <a:r>
              <a:rPr lang="cs-CZ" dirty="0"/>
              <a:t>– vyhledávání hodnot, i více najednou</a:t>
            </a:r>
            <a:endParaRPr lang="cs-CZ" b="1" dirty="0"/>
          </a:p>
          <a:p>
            <a:r>
              <a:rPr lang="cs-CZ" b="1" dirty="0"/>
              <a:t>BETWEEN </a:t>
            </a:r>
            <a:r>
              <a:rPr lang="cs-CZ" dirty="0"/>
              <a:t>– rozsah od do</a:t>
            </a:r>
          </a:p>
          <a:p>
            <a:pPr marL="628650" indent="-514350" algn="ctr">
              <a:buFont typeface="+mj-lt"/>
              <a:buAutoNum type="arabicPeriod"/>
            </a:pPr>
            <a:r>
              <a:rPr lang="en-US" b="1" dirty="0"/>
              <a:t>SELECT </a:t>
            </a:r>
            <a:r>
              <a:rPr lang="en-US" b="1" dirty="0" err="1"/>
              <a:t>jmeno</a:t>
            </a:r>
            <a:r>
              <a:rPr lang="cs-CZ" b="1" dirty="0"/>
              <a:t> </a:t>
            </a:r>
            <a:r>
              <a:rPr lang="en-US" b="1" dirty="0"/>
              <a:t>FROM </a:t>
            </a:r>
            <a:r>
              <a:rPr lang="cs-CZ" b="1" dirty="0" err="1"/>
              <a:t>Tzakaznik</a:t>
            </a:r>
            <a:r>
              <a:rPr lang="cs-CZ" b="1" dirty="0"/>
              <a:t> </a:t>
            </a:r>
            <a:r>
              <a:rPr lang="en-US" b="1" dirty="0"/>
              <a:t>WHERE </a:t>
            </a:r>
            <a:r>
              <a:rPr lang="en-US" b="1" dirty="0" err="1"/>
              <a:t>jmeno</a:t>
            </a:r>
            <a:r>
              <a:rPr lang="en-US" b="1" dirty="0"/>
              <a:t> LIKE '</a:t>
            </a:r>
            <a:r>
              <a:rPr lang="en-US" b="1" dirty="0" err="1"/>
              <a:t>petr</a:t>
            </a:r>
            <a:r>
              <a:rPr lang="en-US" b="1" dirty="0"/>
              <a:t>‘;</a:t>
            </a:r>
            <a:endParaRPr lang="cs-CZ" b="1" dirty="0"/>
          </a:p>
          <a:p>
            <a:pPr marL="628650" indent="-514350" algn="ctr">
              <a:buFont typeface="+mj-lt"/>
              <a:buAutoNum type="arabicPeriod"/>
            </a:pPr>
            <a:r>
              <a:rPr lang="cs-CZ" b="1" dirty="0"/>
              <a:t>SELECT * FROM </a:t>
            </a:r>
            <a:r>
              <a:rPr lang="cs-CZ" b="1" dirty="0" err="1"/>
              <a:t>Tprodukt</a:t>
            </a:r>
            <a:r>
              <a:rPr lang="cs-CZ" b="1" dirty="0"/>
              <a:t> WHERE kategorie IN ('Elektronika', 'Oblečení', 'Obuv‘);</a:t>
            </a:r>
          </a:p>
          <a:p>
            <a:pPr marL="628650" indent="-514350" algn="ctr">
              <a:buFont typeface="+mj-lt"/>
              <a:buAutoNum type="arabicPeriod"/>
            </a:pPr>
            <a:r>
              <a:rPr lang="en-US" b="1" dirty="0"/>
              <a:t>SELECT *</a:t>
            </a:r>
            <a:r>
              <a:rPr lang="cs-CZ" b="1" dirty="0"/>
              <a:t> </a:t>
            </a:r>
            <a:r>
              <a:rPr lang="en-US" b="1" dirty="0"/>
              <a:t>FROM </a:t>
            </a:r>
            <a:r>
              <a:rPr lang="cs-CZ" b="1" dirty="0"/>
              <a:t>T</a:t>
            </a:r>
            <a:r>
              <a:rPr lang="en-US" b="1" dirty="0" err="1"/>
              <a:t>produkt</a:t>
            </a:r>
            <a:r>
              <a:rPr lang="cs-CZ" b="1" dirty="0"/>
              <a:t> </a:t>
            </a:r>
            <a:r>
              <a:rPr lang="en-US" b="1" dirty="0"/>
              <a:t>WHERE </a:t>
            </a:r>
            <a:r>
              <a:rPr lang="en-US" b="1" dirty="0" err="1"/>
              <a:t>cena</a:t>
            </a:r>
            <a:r>
              <a:rPr lang="en-US" b="1" dirty="0"/>
              <a:t> BETWEEN 1000 AND 2000;</a:t>
            </a:r>
          </a:p>
          <a:p>
            <a:pPr marL="628650" indent="-514350" algn="ctr">
              <a:buFont typeface="+mj-lt"/>
              <a:buAutoNum type="arabicPeriod"/>
            </a:pPr>
            <a:endParaRPr lang="cs-CZ" b="1" dirty="0"/>
          </a:p>
          <a:p>
            <a:pPr marL="114300" indent="0" algn="ctr">
              <a:buNone/>
            </a:pPr>
            <a:endParaRPr lang="cs-CZ" b="1" dirty="0"/>
          </a:p>
          <a:p>
            <a:pPr marL="114300" indent="0" algn="ctr">
              <a:buNone/>
            </a:pPr>
            <a:endParaRPr lang="en-US" b="1" dirty="0"/>
          </a:p>
          <a:p>
            <a:pPr marL="114300" indent="0" algn="ctr">
              <a:buNone/>
            </a:pP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166160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9BF812-6CD4-790B-3632-B5D990BE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Alias pro sloupce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5B98BCF-8C81-84B2-E691-4F81F9D53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Můžeme přiřadit sloupcům alias, aby mohli mít další název</a:t>
            </a:r>
          </a:p>
          <a:p>
            <a:r>
              <a:rPr lang="cs-CZ" dirty="0"/>
              <a:t>Lepší čitelnost při výstupu</a:t>
            </a:r>
          </a:p>
          <a:p>
            <a:pPr marL="114300" indent="0" algn="ctr">
              <a:buNone/>
            </a:pPr>
            <a:endParaRPr lang="cs-CZ" b="1" dirty="0"/>
          </a:p>
          <a:p>
            <a:pPr marL="114300" indent="0" algn="ctr">
              <a:buNone/>
            </a:pPr>
            <a:r>
              <a:rPr lang="cs-CZ" b="1" dirty="0"/>
              <a:t>SELECT AVG(cena) AS </a:t>
            </a:r>
            <a:r>
              <a:rPr lang="cs-CZ" b="1" dirty="0" err="1"/>
              <a:t>prumer_cena</a:t>
            </a:r>
            <a:r>
              <a:rPr lang="cs-CZ" b="1" dirty="0"/>
              <a:t> FROM </a:t>
            </a:r>
            <a:r>
              <a:rPr lang="cs-CZ" b="1" dirty="0" err="1"/>
              <a:t>Tprodukt</a:t>
            </a:r>
            <a:r>
              <a:rPr lang="cs-CZ" b="1" dirty="0"/>
              <a:t>;</a:t>
            </a:r>
          </a:p>
          <a:p>
            <a:pPr marL="114300" indent="0" algn="ctr">
              <a:buNone/>
            </a:pPr>
            <a:endParaRPr lang="cs-CZ" dirty="0">
              <a:solidFill>
                <a:srgbClr val="FF0000"/>
              </a:solidFill>
            </a:endParaRPr>
          </a:p>
          <a:p>
            <a:pPr marL="114300" indent="0" algn="ctr">
              <a:buNone/>
            </a:pPr>
            <a:r>
              <a:rPr lang="cs-CZ" dirty="0">
                <a:solidFill>
                  <a:srgbClr val="FF0000"/>
                </a:solidFill>
              </a:rPr>
              <a:t>Výstupem je:</a:t>
            </a:r>
            <a:r>
              <a:rPr lang="cs-CZ" dirty="0"/>
              <a:t> </a:t>
            </a:r>
            <a:r>
              <a:rPr lang="cs-CZ" i="1" dirty="0"/>
              <a:t>Zobraz/Vyber průměrnou cenu z </a:t>
            </a:r>
            <a:r>
              <a:rPr lang="cs-CZ" i="1" dirty="0" err="1"/>
              <a:t>Tprodukt</a:t>
            </a:r>
            <a:r>
              <a:rPr lang="cs-CZ" i="1" dirty="0"/>
              <a:t>, jako sloupec </a:t>
            </a:r>
            <a:r>
              <a:rPr lang="cs-CZ" i="1" dirty="0" err="1"/>
              <a:t>prumer_cena</a:t>
            </a:r>
            <a:endParaRPr lang="cs-CZ" dirty="0"/>
          </a:p>
          <a:p>
            <a:pPr marL="114300" indent="0" algn="ctr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09954800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FCE4D9-F7A5-A271-3CC4-F707F5E0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Řazení výsledků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DF8822-1E07-DCAE-7CE5-6378F9E3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Pomocí klauzule </a:t>
            </a:r>
            <a:r>
              <a:rPr lang="cs-CZ" b="1" dirty="0"/>
              <a:t>ORDER BY</a:t>
            </a:r>
            <a:r>
              <a:rPr lang="cs-CZ" dirty="0"/>
              <a:t> s hodnotou </a:t>
            </a:r>
            <a:r>
              <a:rPr lang="cs-CZ" b="1" dirty="0"/>
              <a:t>ASC</a:t>
            </a:r>
            <a:r>
              <a:rPr lang="cs-CZ" dirty="0"/>
              <a:t> nebo </a:t>
            </a:r>
            <a:r>
              <a:rPr lang="cs-CZ" b="1" dirty="0"/>
              <a:t>DESC</a:t>
            </a:r>
          </a:p>
          <a:p>
            <a:endParaRPr lang="cs-CZ" b="1" dirty="0"/>
          </a:p>
          <a:p>
            <a:pPr marL="114300" indent="0" algn="ctr">
              <a:buNone/>
            </a:pPr>
            <a:r>
              <a:rPr lang="cs-CZ" b="1" dirty="0"/>
              <a:t>SELECT * FROM </a:t>
            </a:r>
            <a:r>
              <a:rPr lang="cs-CZ" b="1" dirty="0" err="1"/>
              <a:t>Tzakaznik</a:t>
            </a:r>
            <a:r>
              <a:rPr lang="cs-CZ" b="1" dirty="0"/>
              <a:t> WHERE vek&gt;45 ORDER BY vek ASC</a:t>
            </a:r>
          </a:p>
          <a:p>
            <a:pPr marL="114300" indent="0" algn="ctr">
              <a:buNone/>
            </a:pPr>
            <a:endParaRPr lang="cs-CZ" b="1" dirty="0"/>
          </a:p>
          <a:p>
            <a:pPr marL="114300" indent="0" algn="ctr">
              <a:buNone/>
            </a:pPr>
            <a:r>
              <a:rPr lang="cs-CZ" dirty="0">
                <a:solidFill>
                  <a:srgbClr val="FF0000"/>
                </a:solidFill>
              </a:rPr>
              <a:t>Výstupem je:</a:t>
            </a:r>
            <a:r>
              <a:rPr lang="cs-CZ" dirty="0"/>
              <a:t> </a:t>
            </a:r>
            <a:r>
              <a:rPr lang="cs-CZ" i="1" dirty="0"/>
              <a:t>Zobraz/Vyber všechny sloupce z </a:t>
            </a:r>
            <a:r>
              <a:rPr lang="cs-CZ" i="1" dirty="0" err="1"/>
              <a:t>Tzakaznik</a:t>
            </a:r>
            <a:r>
              <a:rPr lang="cs-CZ" i="1" dirty="0"/>
              <a:t>, kde je věk vyšší než 45 a seřaď záznamy vzestupně dle věku</a:t>
            </a:r>
            <a:endParaRPr lang="cs-CZ" dirty="0"/>
          </a:p>
          <a:p>
            <a:pPr marL="114300" indent="0" algn="ctr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34651387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FCE4D9-F7A5-A271-3CC4-F707F5E0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Seskupení řádků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DF8822-1E07-DCAE-7CE5-6378F9E3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Pomocí klauzule </a:t>
            </a:r>
            <a:r>
              <a:rPr lang="cs-CZ" b="1" dirty="0"/>
              <a:t>GROUP BY</a:t>
            </a:r>
            <a:r>
              <a:rPr lang="cs-CZ" dirty="0"/>
              <a:t> lze seskupit řádky tabulky</a:t>
            </a:r>
          </a:p>
          <a:p>
            <a:r>
              <a:rPr lang="cs-CZ" dirty="0"/>
              <a:t>Všechny sloupce ovlivněné musí být v SELECT</a:t>
            </a:r>
          </a:p>
          <a:p>
            <a:endParaRPr lang="cs-CZ" b="1" dirty="0"/>
          </a:p>
          <a:p>
            <a:pPr marL="114300" indent="0" algn="ctr">
              <a:buNone/>
            </a:pPr>
            <a:r>
              <a:rPr lang="en-US" b="1" dirty="0"/>
              <a:t>SELECT </a:t>
            </a:r>
            <a:r>
              <a:rPr lang="cs-CZ" b="1" dirty="0" err="1"/>
              <a:t>zeme</a:t>
            </a:r>
            <a:r>
              <a:rPr lang="cs-CZ" b="1" dirty="0"/>
              <a:t>,</a:t>
            </a:r>
            <a:r>
              <a:rPr lang="en-US" b="1" dirty="0"/>
              <a:t> COUNT(*) as </a:t>
            </a:r>
            <a:r>
              <a:rPr lang="cs-CZ" b="1" dirty="0" err="1"/>
              <a:t>pocet</a:t>
            </a:r>
            <a:r>
              <a:rPr lang="en-US" b="1" dirty="0"/>
              <a:t>, AVG(</a:t>
            </a:r>
            <a:r>
              <a:rPr lang="cs-CZ" b="1" dirty="0" err="1"/>
              <a:t>prumer</a:t>
            </a:r>
            <a:r>
              <a:rPr lang="en-US" b="1" dirty="0"/>
              <a:t>_</a:t>
            </a:r>
            <a:r>
              <a:rPr lang="cs-CZ" b="1" dirty="0" err="1"/>
              <a:t>objednavek</a:t>
            </a:r>
            <a:r>
              <a:rPr lang="en-US" b="1" dirty="0"/>
              <a:t>) as </a:t>
            </a:r>
            <a:r>
              <a:rPr lang="cs-CZ" b="1" dirty="0" err="1"/>
              <a:t>prumer_objednavky</a:t>
            </a:r>
            <a:endParaRPr lang="en-US" b="1" dirty="0"/>
          </a:p>
          <a:p>
            <a:pPr marL="114300" indent="0" algn="ctr">
              <a:buNone/>
            </a:pPr>
            <a:r>
              <a:rPr lang="en-US" b="1" dirty="0"/>
              <a:t>FROM </a:t>
            </a:r>
            <a:r>
              <a:rPr lang="cs-CZ" b="1" dirty="0" err="1"/>
              <a:t>Tobjednavka</a:t>
            </a:r>
            <a:endParaRPr lang="en-US" b="1" dirty="0"/>
          </a:p>
          <a:p>
            <a:pPr marL="114300" indent="0" algn="ctr">
              <a:buNone/>
            </a:pPr>
            <a:r>
              <a:rPr lang="en-US" b="1" dirty="0"/>
              <a:t>GROUP BY </a:t>
            </a:r>
            <a:r>
              <a:rPr lang="cs-CZ" b="1" dirty="0" err="1"/>
              <a:t>zeme</a:t>
            </a:r>
            <a:r>
              <a:rPr lang="en-US" b="1" dirty="0"/>
              <a:t>;</a:t>
            </a:r>
            <a:endParaRPr lang="cs-CZ" b="1" dirty="0"/>
          </a:p>
          <a:p>
            <a:pPr marL="114300" indent="0" algn="ctr">
              <a:buNone/>
            </a:pPr>
            <a:r>
              <a:rPr lang="cs-CZ" dirty="0">
                <a:solidFill>
                  <a:srgbClr val="FF0000"/>
                </a:solidFill>
              </a:rPr>
              <a:t>Výstupem je:</a:t>
            </a:r>
            <a:r>
              <a:rPr lang="cs-CZ" dirty="0"/>
              <a:t> </a:t>
            </a:r>
            <a:r>
              <a:rPr lang="cs-CZ" i="1" dirty="0"/>
              <a:t>Zobraz seskupené státy s počtem objednávek v zemi a průměrným výnosem</a:t>
            </a:r>
            <a:endParaRPr lang="cs-CZ" dirty="0"/>
          </a:p>
          <a:p>
            <a:pPr marL="114300" indent="0" algn="ctr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6926158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B7AC06-D829-314B-AFEA-3F540893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Čtení SQL - 2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6CBC40F-E733-267C-1C0B-9DE63BC2A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SELECT</a:t>
            </a:r>
            <a:r>
              <a:rPr lang="cs-CZ" dirty="0"/>
              <a:t> id, </a:t>
            </a:r>
            <a:r>
              <a:rPr lang="cs-CZ" dirty="0" err="1"/>
              <a:t>jmeno</a:t>
            </a:r>
            <a:r>
              <a:rPr lang="cs-CZ" dirty="0"/>
              <a:t>, </a:t>
            </a:r>
            <a:r>
              <a:rPr lang="cs-CZ" dirty="0" err="1"/>
              <a:t>prijmeni</a:t>
            </a:r>
            <a:r>
              <a:rPr lang="cs-CZ" dirty="0"/>
              <a:t>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cs-CZ" b="1" dirty="0"/>
              <a:t>WHERE</a:t>
            </a:r>
            <a:r>
              <a:rPr lang="cs-CZ" dirty="0"/>
              <a:t> cena </a:t>
            </a:r>
            <a:r>
              <a:rPr lang="cs-CZ" b="1" dirty="0"/>
              <a:t>BETWEEN</a:t>
            </a:r>
            <a:r>
              <a:rPr lang="cs-CZ" dirty="0"/>
              <a:t> 1000 </a:t>
            </a:r>
            <a:r>
              <a:rPr lang="cs-CZ" b="1" dirty="0"/>
              <a:t>AND</a:t>
            </a:r>
            <a:r>
              <a:rPr lang="cs-CZ" dirty="0"/>
              <a:t> 5000;</a:t>
            </a:r>
          </a:p>
          <a:p>
            <a:endParaRPr lang="cs-CZ" dirty="0"/>
          </a:p>
          <a:p>
            <a:r>
              <a:rPr lang="cs-CZ" b="1" dirty="0"/>
              <a:t>SELECT</a:t>
            </a:r>
            <a:r>
              <a:rPr lang="cs-CZ" dirty="0"/>
              <a:t> </a:t>
            </a:r>
            <a:r>
              <a:rPr lang="cs-CZ" b="1" dirty="0"/>
              <a:t>MAX</a:t>
            </a:r>
            <a:r>
              <a:rPr lang="cs-CZ" dirty="0"/>
              <a:t>(cena)</a:t>
            </a:r>
            <a:r>
              <a:rPr lang="cs-CZ" b="1" dirty="0"/>
              <a:t> AS</a:t>
            </a:r>
            <a:r>
              <a:rPr lang="cs-CZ" dirty="0"/>
              <a:t> </a:t>
            </a:r>
            <a:r>
              <a:rPr lang="cs-CZ" dirty="0" err="1"/>
              <a:t>nejvyšší_cena</a:t>
            </a:r>
            <a:r>
              <a:rPr lang="cs-CZ" dirty="0"/>
              <a:t>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Tprodukt</a:t>
            </a:r>
            <a:r>
              <a:rPr lang="cs-CZ" dirty="0"/>
              <a:t>;</a:t>
            </a:r>
          </a:p>
          <a:p>
            <a:endParaRPr lang="cs-CZ" dirty="0"/>
          </a:p>
          <a:p>
            <a:r>
              <a:rPr lang="cs-CZ" b="1" dirty="0"/>
              <a:t>SELECT</a:t>
            </a:r>
            <a:r>
              <a:rPr lang="cs-CZ" dirty="0"/>
              <a:t> </a:t>
            </a:r>
            <a:r>
              <a:rPr lang="cs-CZ" b="1" dirty="0"/>
              <a:t>COUNT</a:t>
            </a:r>
            <a:r>
              <a:rPr lang="cs-CZ" dirty="0"/>
              <a:t>(id) </a:t>
            </a:r>
            <a:r>
              <a:rPr lang="cs-CZ" b="1" dirty="0"/>
              <a:t>AS</a:t>
            </a:r>
            <a:r>
              <a:rPr lang="cs-CZ" dirty="0"/>
              <a:t> </a:t>
            </a:r>
            <a:r>
              <a:rPr lang="cs-CZ" dirty="0" err="1"/>
              <a:t>počet_id</a:t>
            </a:r>
            <a:r>
              <a:rPr lang="cs-CZ" dirty="0"/>
              <a:t>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Tprodukt</a:t>
            </a:r>
            <a:r>
              <a:rPr lang="cs-CZ" dirty="0"/>
              <a:t>;</a:t>
            </a:r>
          </a:p>
          <a:p>
            <a:endParaRPr lang="cs-CZ" dirty="0"/>
          </a:p>
          <a:p>
            <a:r>
              <a:rPr lang="cs-CZ" b="1" dirty="0"/>
              <a:t>SELECT</a:t>
            </a:r>
            <a:r>
              <a:rPr lang="cs-CZ" dirty="0"/>
              <a:t> </a:t>
            </a:r>
            <a:r>
              <a:rPr lang="cs-CZ" b="1" dirty="0"/>
              <a:t>TOP</a:t>
            </a:r>
            <a:r>
              <a:rPr lang="cs-CZ" dirty="0"/>
              <a:t> 3 </a:t>
            </a:r>
            <a:r>
              <a:rPr lang="cs-CZ" b="1" dirty="0"/>
              <a:t>* FROM</a:t>
            </a:r>
            <a:r>
              <a:rPr lang="cs-CZ" dirty="0"/>
              <a:t> </a:t>
            </a:r>
            <a:r>
              <a:rPr lang="cs-CZ" dirty="0" err="1"/>
              <a:t>Tprodukt</a:t>
            </a:r>
            <a:r>
              <a:rPr lang="cs-CZ" dirty="0"/>
              <a:t> </a:t>
            </a:r>
            <a:r>
              <a:rPr lang="cs-CZ" b="1" dirty="0"/>
              <a:t>ORDER</a:t>
            </a:r>
            <a:r>
              <a:rPr lang="cs-CZ" dirty="0"/>
              <a:t> </a:t>
            </a:r>
            <a:r>
              <a:rPr lang="cs-CZ" b="1" dirty="0"/>
              <a:t>BY</a:t>
            </a:r>
            <a:r>
              <a:rPr lang="cs-CZ" dirty="0"/>
              <a:t> cena </a:t>
            </a:r>
            <a:r>
              <a:rPr lang="cs-CZ" b="1" dirty="0"/>
              <a:t>DESC</a:t>
            </a:r>
            <a:r>
              <a:rPr lang="cs-CZ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10464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31E78796-4802-4D34-B607-C9212602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6" y="59808"/>
            <a:ext cx="11982893" cy="67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69168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18EBF5-D366-FC17-BAD3-D319B349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Klauzule FROM s více tabulkami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E483E28-2041-4B7B-96D3-7ABCC16BA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Musí se specifikovat jak jsou tyto tabulky propojeny -&gt; </a:t>
            </a:r>
            <a:r>
              <a:rPr lang="cs-CZ" b="1" dirty="0"/>
              <a:t>JOIN</a:t>
            </a:r>
            <a:r>
              <a:rPr lang="cs-CZ" dirty="0"/>
              <a:t> operace</a:t>
            </a:r>
          </a:p>
          <a:p>
            <a:r>
              <a:rPr lang="cs-CZ" dirty="0"/>
              <a:t>Máme tyto druhy: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b="1" dirty="0"/>
              <a:t>INNER</a:t>
            </a:r>
            <a:r>
              <a:rPr lang="cs-CZ" dirty="0"/>
              <a:t> </a:t>
            </a:r>
            <a:r>
              <a:rPr lang="cs-CZ" b="1" dirty="0"/>
              <a:t>JOIN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b="1" dirty="0"/>
              <a:t>OUTER JOIN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b="1" dirty="0"/>
              <a:t>LEFT</a:t>
            </a:r>
            <a:r>
              <a:rPr lang="cs-CZ" dirty="0"/>
              <a:t> </a:t>
            </a:r>
            <a:r>
              <a:rPr lang="cs-CZ" b="1" dirty="0"/>
              <a:t>JOIN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b="1" dirty="0"/>
              <a:t>RIGHT</a:t>
            </a:r>
            <a:r>
              <a:rPr lang="cs-CZ" dirty="0"/>
              <a:t> </a:t>
            </a:r>
            <a:r>
              <a:rPr lang="cs-CZ" b="1" dirty="0"/>
              <a:t>JOIN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676141228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C303FF-78E1-E54A-F6DF-DC9E23C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INNER JOIN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14A3FEE-EFDB-2FCB-9A38-ECCE6F7D9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Průnik/shoda v daných sloupcích</a:t>
            </a:r>
          </a:p>
          <a:p>
            <a:r>
              <a:rPr lang="cs-CZ" dirty="0"/>
              <a:t>Výsledkem je nová tabulka s řádky 1. a 2. tabulky, které splňují podmínky spojení</a:t>
            </a:r>
          </a:p>
          <a:p>
            <a:r>
              <a:rPr lang="cs-CZ" dirty="0"/>
              <a:t>Syntaxe je složená ze dvou </a:t>
            </a:r>
            <a:r>
              <a:rPr lang="cs-CZ" b="1" dirty="0"/>
              <a:t>SELECT: FROM </a:t>
            </a:r>
            <a:r>
              <a:rPr lang="cs-CZ" dirty="0"/>
              <a:t>a </a:t>
            </a:r>
            <a:r>
              <a:rPr lang="cs-CZ" b="1" dirty="0"/>
              <a:t>JOIN</a:t>
            </a:r>
            <a:endParaRPr lang="cs-CZ" dirty="0"/>
          </a:p>
          <a:p>
            <a:pPr marL="114300" indent="0" algn="ctr">
              <a:buNone/>
            </a:pPr>
            <a:r>
              <a:rPr lang="en-US" b="1" dirty="0"/>
              <a:t>SELECT *</a:t>
            </a:r>
          </a:p>
          <a:p>
            <a:pPr marL="114300" indent="0" algn="ctr">
              <a:buNone/>
            </a:pPr>
            <a:r>
              <a:rPr lang="en-US" b="1" dirty="0"/>
              <a:t>FROM </a:t>
            </a:r>
            <a:r>
              <a:rPr lang="cs-CZ" b="1" dirty="0" err="1"/>
              <a:t>Tzamestnanec</a:t>
            </a:r>
            <a:endParaRPr lang="en-US" b="1" dirty="0"/>
          </a:p>
          <a:p>
            <a:pPr marL="114300" indent="0" algn="ctr">
              <a:buNone/>
            </a:pPr>
            <a:r>
              <a:rPr lang="en-US" b="1" dirty="0"/>
              <a:t>INNER JOIN </a:t>
            </a:r>
            <a:r>
              <a:rPr lang="cs-CZ" b="1" dirty="0" err="1"/>
              <a:t>Tpojistovna</a:t>
            </a:r>
            <a:endParaRPr lang="en-US" b="1" dirty="0"/>
          </a:p>
          <a:p>
            <a:pPr marL="114300" indent="0" algn="ctr">
              <a:buNone/>
            </a:pPr>
            <a:r>
              <a:rPr lang="en-US" b="1" dirty="0"/>
              <a:t>ON </a:t>
            </a:r>
            <a:r>
              <a:rPr lang="cs-CZ" b="1" dirty="0" err="1"/>
              <a:t>Tzamestnanec.pojistovna</a:t>
            </a:r>
            <a:r>
              <a:rPr lang="en-US" b="1" dirty="0"/>
              <a:t> = </a:t>
            </a:r>
            <a:r>
              <a:rPr lang="cs-CZ" b="1" dirty="0" err="1"/>
              <a:t>Tpojistovna.zkratka</a:t>
            </a:r>
            <a:r>
              <a:rPr lang="en-US" b="1" dirty="0"/>
              <a:t>;</a:t>
            </a:r>
          </a:p>
          <a:p>
            <a:pPr marL="114300" indent="0" algn="ctr">
              <a:buNone/>
            </a:pP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4F1678E-5298-026A-F349-9C59EF73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90" y="365125"/>
            <a:ext cx="2876010" cy="15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47037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BD04BCFF-B4BE-534D-F997-1A5322E61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60" y="1232776"/>
            <a:ext cx="6667880" cy="439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69321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C303FF-78E1-E54A-F6DF-DC9E23C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OUTER JOIN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14A3FEE-EFDB-2FCB-9A38-ECCE6F7D9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17764042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81C0DC-153C-2D01-268E-B7B8D79B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LEFT JOIN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E2ACA40-D6C7-EDF3-63A1-12A3BFCA6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Průnik/shoda v daných sloupcích</a:t>
            </a:r>
          </a:p>
          <a:p>
            <a:r>
              <a:rPr lang="cs-CZ" dirty="0"/>
              <a:t>Výsledkem je nová tabulka s řádky 1. a 2. tabulky, které splňují podmínky spojení </a:t>
            </a:r>
          </a:p>
          <a:p>
            <a:r>
              <a:rPr lang="cs-CZ" dirty="0">
                <a:solidFill>
                  <a:srgbClr val="FF0000"/>
                </a:solidFill>
              </a:rPr>
              <a:t>Navíc všechny řádky, z 1. tabulky, které nemají shodu v tabulce 2</a:t>
            </a:r>
          </a:p>
          <a:p>
            <a:pPr marL="114300" indent="0" algn="ctr">
              <a:buNone/>
            </a:pPr>
            <a:r>
              <a:rPr lang="cs-CZ" b="1" dirty="0">
                <a:solidFill>
                  <a:schemeClr val="tx1"/>
                </a:solidFill>
              </a:rPr>
              <a:t>SELECT *</a:t>
            </a:r>
          </a:p>
          <a:p>
            <a:pPr marL="114300" indent="0" algn="ctr">
              <a:buNone/>
            </a:pPr>
            <a:r>
              <a:rPr lang="cs-CZ" b="1" dirty="0">
                <a:solidFill>
                  <a:schemeClr val="tx1"/>
                </a:solidFill>
              </a:rPr>
              <a:t>FROM tabulka1</a:t>
            </a:r>
          </a:p>
          <a:p>
            <a:pPr marL="114300" indent="0" algn="ctr">
              <a:buNone/>
            </a:pPr>
            <a:r>
              <a:rPr lang="cs-CZ" b="1" dirty="0">
                <a:solidFill>
                  <a:schemeClr val="tx1"/>
                </a:solidFill>
              </a:rPr>
              <a:t>LEFT JOIN tabulka2</a:t>
            </a:r>
          </a:p>
          <a:p>
            <a:pPr marL="114300" indent="0" algn="ctr">
              <a:buNone/>
            </a:pPr>
            <a:r>
              <a:rPr lang="cs-CZ" b="1" dirty="0">
                <a:solidFill>
                  <a:schemeClr val="tx1"/>
                </a:solidFill>
              </a:rPr>
              <a:t>ON tabulka1.sloupec = tabulka2.sloupec;</a:t>
            </a:r>
          </a:p>
          <a:p>
            <a:pPr marL="114300" indent="0" algn="ctr">
              <a:buNone/>
            </a:pPr>
            <a:r>
              <a:rPr lang="cs-CZ" dirty="0">
                <a:solidFill>
                  <a:srgbClr val="FF0000"/>
                </a:solidFill>
              </a:rPr>
              <a:t> </a:t>
            </a:r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5EA6C94-30FB-5767-7012-3A52E557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77" y="478459"/>
            <a:ext cx="2229321" cy="13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37458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ext, monitor, snímek obrazovky, stříbrná&#10;&#10;Popis byl vytvořen automaticky">
            <a:extLst>
              <a:ext uri="{FF2B5EF4-FFF2-40B4-BE49-F238E27FC236}">
                <a16:creationId xmlns:a16="http://schemas.microsoft.com/office/drawing/2014/main" id="{C165CDE0-EA09-E5D9-3433-4A7EECD2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15" y="0"/>
            <a:ext cx="638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3773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81C0DC-153C-2D01-268E-B7B8D79B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RIGHT JOIN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E2ACA40-D6C7-EDF3-63A1-12A3BFCA6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samé co LEFT JOIN jen opačně -.-</a:t>
            </a:r>
          </a:p>
          <a:p>
            <a:r>
              <a:rPr lang="cs-CZ" dirty="0"/>
              <a:t>Psát to nebudu. Nejste blbý.</a:t>
            </a:r>
          </a:p>
        </p:txBody>
      </p:sp>
    </p:spTree>
    <p:extLst>
      <p:ext uri="{BB962C8B-B14F-4D97-AF65-F5344CB8AC3E}">
        <p14:creationId xmlns:p14="http://schemas.microsoft.com/office/powerpoint/2010/main" val="4032860131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AC0127-7456-DBA9-39C3-6306006B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UNION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6BEB809-8488-6721-7FAC-0CAEB3E21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Sloučení</a:t>
            </a:r>
            <a:r>
              <a:rPr lang="cs-CZ" dirty="0"/>
              <a:t> SELECT</a:t>
            </a:r>
          </a:p>
          <a:p>
            <a:r>
              <a:rPr lang="cs-CZ" dirty="0"/>
              <a:t>Výsledkem je nová tabulka</a:t>
            </a:r>
          </a:p>
          <a:p>
            <a:r>
              <a:rPr lang="cs-CZ" dirty="0"/>
              <a:t>Klíčové slovo </a:t>
            </a:r>
            <a:r>
              <a:rPr lang="cs-CZ" b="1" dirty="0"/>
              <a:t>UNION</a:t>
            </a:r>
            <a:r>
              <a:rPr lang="cs-CZ" dirty="0"/>
              <a:t> mezi </a:t>
            </a:r>
            <a:r>
              <a:rPr lang="cs-CZ" b="1" dirty="0"/>
              <a:t>SELECT</a:t>
            </a:r>
          </a:p>
          <a:p>
            <a:r>
              <a:rPr lang="cs-CZ" dirty="0">
                <a:solidFill>
                  <a:srgbClr val="FF0000"/>
                </a:solidFill>
              </a:rPr>
              <a:t>Všechny SELECT musí mít stejný počet sloupců (ty musí mít shodný datový typ)</a:t>
            </a:r>
          </a:p>
          <a:p>
            <a:pPr marL="114300" indent="0" algn="ctr">
              <a:buNone/>
            </a:pPr>
            <a:r>
              <a:rPr lang="cs-CZ" b="1" dirty="0">
                <a:solidFill>
                  <a:schemeClr val="tx1"/>
                </a:solidFill>
              </a:rPr>
              <a:t>SELECT sloupec1, sloupec2 FROM tabulka1</a:t>
            </a:r>
          </a:p>
          <a:p>
            <a:pPr marL="114300" indent="0" algn="ctr">
              <a:buNone/>
            </a:pPr>
            <a:r>
              <a:rPr lang="cs-CZ" b="1" dirty="0">
                <a:solidFill>
                  <a:schemeClr val="tx1"/>
                </a:solidFill>
              </a:rPr>
              <a:t>UNION</a:t>
            </a:r>
          </a:p>
          <a:p>
            <a:pPr marL="114300" indent="0" algn="ctr">
              <a:buNone/>
            </a:pPr>
            <a:r>
              <a:rPr lang="cs-CZ" b="1" dirty="0">
                <a:solidFill>
                  <a:schemeClr val="tx1"/>
                </a:solidFill>
              </a:rPr>
              <a:t>SELECT sloupec1, sloupec2 FROM tabulka2;</a:t>
            </a:r>
          </a:p>
          <a:p>
            <a:pPr marL="114300" indent="0" algn="ctr">
              <a:buNone/>
            </a:pPr>
            <a:endParaRPr lang="cs-CZ" b="1" dirty="0">
              <a:solidFill>
                <a:srgbClr val="FF0000"/>
              </a:solidFill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D4AE4A8-9DD2-12C7-4A2E-C76C5ECB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405" y="500061"/>
            <a:ext cx="2272395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40602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C11D348A-9751-8C08-804C-8CAE466A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17" y="0"/>
            <a:ext cx="4977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16414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905F651-805D-E9AA-51A0-4B26DA45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31" y="967563"/>
            <a:ext cx="5615538" cy="3284343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F7B12FBB-A7E3-B6AD-8F30-9FBEDAD5F7B4}"/>
              </a:ext>
            </a:extLst>
          </p:cNvPr>
          <p:cNvSpPr txBox="1"/>
          <p:nvPr/>
        </p:nvSpPr>
        <p:spPr>
          <a:xfrm>
            <a:off x="2254102" y="4361574"/>
            <a:ext cx="771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 dirty="0"/>
              <a:t>INNER JOIN </a:t>
            </a:r>
            <a:r>
              <a:rPr lang="cs-CZ" sz="2400" dirty="0"/>
              <a:t>spojuje sloupce z více tabulek</a:t>
            </a:r>
          </a:p>
          <a:p>
            <a:pPr algn="ctr"/>
            <a:r>
              <a:rPr lang="cs-CZ" sz="2400" b="1" dirty="0"/>
              <a:t>UNION </a:t>
            </a:r>
            <a:r>
              <a:rPr lang="cs-CZ" sz="2400" dirty="0"/>
              <a:t>spojuje řádky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323437675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C03522-33DC-4F6E-AB61-1A78C7BB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Relační a </a:t>
            </a:r>
            <a:r>
              <a:rPr lang="cs-CZ" dirty="0" err="1"/>
              <a:t>NoSQL</a:t>
            </a:r>
            <a:r>
              <a:rPr lang="cs-CZ" dirty="0"/>
              <a:t> databáze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22E5A62-3CDE-4DEB-93A4-D2E289E47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Relační DB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C7800FC-0F13-4A73-A992-218F6A7E64B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cs-CZ" dirty="0"/>
              <a:t>Používají SQL pro manipulaci s daty.</a:t>
            </a:r>
          </a:p>
          <a:p>
            <a:r>
              <a:rPr lang="cs-CZ" dirty="0"/>
              <a:t>Mají pevný datový model s předem definovanými strukturami a vazbami mezi tabulkami.</a:t>
            </a:r>
          </a:p>
          <a:p>
            <a:r>
              <a:rPr lang="cs-CZ" dirty="0"/>
              <a:t>Podporují referenční integritu a zajišťují konzistenci dat.</a:t>
            </a:r>
          </a:p>
          <a:p>
            <a:r>
              <a:rPr lang="cs-CZ" dirty="0"/>
              <a:t>Mají schopnost práce s transakcemi, což umožňuje zaručit atomickou a konzistentní změnu dat.</a:t>
            </a:r>
          </a:p>
          <a:p>
            <a:r>
              <a:rPr lang="cs-CZ" dirty="0"/>
              <a:t>Jsou obvykle vhodné pro aplikace, které mají definované a strukturované datové schéma.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D1B1B2E-9FA2-4E49-8EE6-B629625FD95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cs-CZ" dirty="0" err="1"/>
              <a:t>NoSQL</a:t>
            </a:r>
            <a:r>
              <a:rPr lang="cs-CZ" dirty="0"/>
              <a:t> DB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7820452D-83D5-43F8-B745-465A96357218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cs-CZ" dirty="0"/>
              <a:t>Používají specifické jazyky nebo API pro manipulaci s daty.</a:t>
            </a:r>
          </a:p>
          <a:p>
            <a:r>
              <a:rPr lang="cs-CZ" dirty="0"/>
              <a:t>Mají flexibilní datový model, který umožňuje ukládat nestrukturovaná nebo polostrukturovaná data bez předem definovaných schémat.</a:t>
            </a:r>
          </a:p>
          <a:p>
            <a:r>
              <a:rPr lang="cs-CZ" dirty="0"/>
              <a:t>Obvykle nemají referenční integritu a konzistenci dat zajišťují až v aplikaci.</a:t>
            </a:r>
          </a:p>
          <a:p>
            <a:r>
              <a:rPr lang="cs-CZ" dirty="0"/>
              <a:t>Můžou pracovat s velkými objemy dat a paralelně zpracovávat dotazy.</a:t>
            </a:r>
          </a:p>
          <a:p>
            <a:r>
              <a:rPr lang="cs-CZ" dirty="0"/>
              <a:t>Jsou obvykle vhodné pro aplikace, které pracují s nestrukturovanými daty nebo mají velké množství dat.</a:t>
            </a:r>
          </a:p>
        </p:txBody>
      </p:sp>
    </p:spTree>
    <p:extLst>
      <p:ext uri="{BB962C8B-B14F-4D97-AF65-F5344CB8AC3E}">
        <p14:creationId xmlns:p14="http://schemas.microsoft.com/office/powerpoint/2010/main" val="1236464861"/>
      </p:ext>
    </p:extLst>
  </p:cSld>
  <p:clrMapOvr>
    <a:masterClrMapping/>
  </p:clrMapOvr>
  <p:transition spd="med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FFA188-6E94-4555-9946-2E141417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Klauzule WHERE s </a:t>
            </a:r>
            <a:r>
              <a:rPr lang="cs-CZ" dirty="0" err="1"/>
              <a:t>poddotazy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BA4BBF-9867-F299-B5B1-E44A59ECC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Dotazy v dotazu</a:t>
            </a:r>
          </a:p>
          <a:p>
            <a:r>
              <a:rPr lang="cs-CZ" dirty="0"/>
              <a:t>Umožňují filtrovat data na základě jiného dotazu</a:t>
            </a:r>
          </a:p>
          <a:p>
            <a:pPr marL="114300" indent="0" algn="ctr">
              <a:buNone/>
            </a:pPr>
            <a:endParaRPr lang="cs-CZ" b="1" dirty="0"/>
          </a:p>
          <a:p>
            <a:pPr marL="114300" indent="0" algn="ctr">
              <a:buNone/>
            </a:pPr>
            <a:r>
              <a:rPr lang="cs-CZ" b="1" dirty="0"/>
              <a:t>…</a:t>
            </a:r>
            <a:r>
              <a:rPr lang="en-US" b="1" dirty="0"/>
              <a:t>WHERE </a:t>
            </a:r>
            <a:r>
              <a:rPr lang="en-US" b="1" dirty="0" err="1"/>
              <a:t>kategorie</a:t>
            </a:r>
            <a:r>
              <a:rPr lang="en-US" b="1" dirty="0"/>
              <a:t> IN (SELECT </a:t>
            </a:r>
            <a:r>
              <a:rPr lang="en-US" b="1" dirty="0" err="1"/>
              <a:t>kategorie</a:t>
            </a:r>
            <a:r>
              <a:rPr lang="en-US" b="1" dirty="0"/>
              <a:t> FROM </a:t>
            </a:r>
            <a:r>
              <a:rPr lang="cs-CZ" b="1" dirty="0"/>
              <a:t>T</a:t>
            </a:r>
            <a:r>
              <a:rPr lang="en-US" b="1" dirty="0" err="1"/>
              <a:t>produkt</a:t>
            </a:r>
            <a:r>
              <a:rPr lang="en-US" b="1" dirty="0"/>
              <a:t> WHERE </a:t>
            </a:r>
            <a:r>
              <a:rPr lang="en-US" b="1" dirty="0" err="1"/>
              <a:t>cena</a:t>
            </a:r>
            <a:r>
              <a:rPr lang="en-US" b="1" dirty="0"/>
              <a:t> &gt; 1000)</a:t>
            </a:r>
            <a:r>
              <a:rPr lang="cs-CZ" b="1" dirty="0"/>
              <a:t>;</a:t>
            </a:r>
          </a:p>
          <a:p>
            <a:pPr marL="114300" indent="0" algn="ctr">
              <a:buNone/>
            </a:pPr>
            <a:r>
              <a:rPr lang="cs-CZ" dirty="0">
                <a:solidFill>
                  <a:srgbClr val="FF0000"/>
                </a:solidFill>
              </a:rPr>
              <a:t>Výstupem je:</a:t>
            </a:r>
            <a:r>
              <a:rPr lang="cs-CZ" dirty="0"/>
              <a:t> </a:t>
            </a:r>
            <a:r>
              <a:rPr lang="cs-CZ" i="1" dirty="0"/>
              <a:t>Vrátí pouze řádky, které patří do kategorie s produkty s cenou vyšší než 1000</a:t>
            </a:r>
            <a:endParaRPr lang="cs-CZ" dirty="0"/>
          </a:p>
          <a:p>
            <a:pPr marL="114300" indent="0" algn="ctr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55298139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4DCE23-6306-1B42-96DE-1DA676B7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Čtení SQL - 3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BC9EA2-9D71-E9B3-906C-B98DDFB1D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cs-CZ" dirty="0" err="1"/>
              <a:t>Tuzivatel</a:t>
            </a:r>
            <a:r>
              <a:rPr lang="en-US" dirty="0"/>
              <a:t>.</a:t>
            </a:r>
            <a:r>
              <a:rPr lang="cs-CZ" dirty="0" err="1"/>
              <a:t>jmeno</a:t>
            </a:r>
            <a:r>
              <a:rPr lang="en-US" dirty="0"/>
              <a:t>, </a:t>
            </a:r>
            <a:r>
              <a:rPr lang="cs-CZ" dirty="0" err="1"/>
              <a:t>Tadresa</a:t>
            </a:r>
            <a:r>
              <a:rPr lang="en-US" dirty="0"/>
              <a:t>.</a:t>
            </a:r>
            <a:r>
              <a:rPr lang="cs-CZ" dirty="0"/>
              <a:t>ulice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cs-CZ" dirty="0" err="1"/>
              <a:t>Tuzivatel</a:t>
            </a:r>
            <a:r>
              <a:rPr lang="cs-CZ" dirty="0"/>
              <a:t> </a:t>
            </a:r>
            <a:r>
              <a:rPr lang="cs-CZ" b="1" dirty="0"/>
              <a:t>INNER</a:t>
            </a:r>
            <a:r>
              <a:rPr lang="cs-CZ" dirty="0"/>
              <a:t> </a:t>
            </a:r>
            <a:r>
              <a:rPr lang="en-US" b="1" dirty="0"/>
              <a:t>JOIN</a:t>
            </a:r>
            <a:r>
              <a:rPr lang="en-US" dirty="0"/>
              <a:t> </a:t>
            </a:r>
            <a:r>
              <a:rPr lang="cs-CZ" dirty="0" err="1"/>
              <a:t>Tadresa</a:t>
            </a:r>
            <a:r>
              <a:rPr lang="en-US" dirty="0"/>
              <a:t>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cs-CZ" dirty="0"/>
              <a:t>Tuzivatel.id</a:t>
            </a:r>
            <a:r>
              <a:rPr lang="en-US" dirty="0"/>
              <a:t> = </a:t>
            </a:r>
            <a:r>
              <a:rPr lang="cs-CZ" dirty="0" err="1"/>
              <a:t>Tadresa.u_id</a:t>
            </a:r>
            <a:r>
              <a:rPr lang="cs-CZ" dirty="0"/>
              <a:t>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cs-CZ" dirty="0" err="1"/>
              <a:t>Tuzivatel</a:t>
            </a:r>
            <a:r>
              <a:rPr lang="en-US" dirty="0"/>
              <a:t>.</a:t>
            </a:r>
            <a:r>
              <a:rPr lang="cs-CZ" dirty="0"/>
              <a:t>vek </a:t>
            </a:r>
            <a:r>
              <a:rPr lang="en-US" dirty="0"/>
              <a:t>&gt;= 18;</a:t>
            </a:r>
            <a:endParaRPr lang="cs-CZ" dirty="0"/>
          </a:p>
          <a:p>
            <a:endParaRPr lang="cs-CZ" dirty="0"/>
          </a:p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COUNT</a:t>
            </a:r>
            <a:r>
              <a:rPr lang="en-US" dirty="0"/>
              <a:t>(*)</a:t>
            </a:r>
            <a:r>
              <a:rPr lang="cs-CZ" dirty="0"/>
              <a:t>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cs-CZ" dirty="0" err="1"/>
              <a:t>Tobjednavky</a:t>
            </a:r>
            <a:r>
              <a:rPr lang="cs-CZ" dirty="0"/>
              <a:t>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cs-CZ" dirty="0" err="1"/>
              <a:t>date</a:t>
            </a:r>
            <a:r>
              <a:rPr lang="en-US" dirty="0"/>
              <a:t> &gt;= '2022-01-01‘;</a:t>
            </a:r>
            <a:endParaRPr lang="cs-CZ" dirty="0"/>
          </a:p>
          <a:p>
            <a:endParaRPr lang="cs-CZ" dirty="0"/>
          </a:p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cs-CZ" dirty="0"/>
              <a:t>produkt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cs-CZ" dirty="0" err="1"/>
              <a:t>pocet</a:t>
            </a:r>
            <a:r>
              <a:rPr lang="en-US" dirty="0"/>
              <a:t>)</a:t>
            </a:r>
            <a:r>
              <a:rPr lang="cs-CZ" dirty="0"/>
              <a:t>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cs-CZ" dirty="0" err="1"/>
              <a:t>Tobjednavky</a:t>
            </a:r>
            <a:r>
              <a:rPr lang="cs-CZ" dirty="0"/>
              <a:t> </a:t>
            </a: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en-US" dirty="0" err="1"/>
              <a:t>produ</a:t>
            </a:r>
            <a:r>
              <a:rPr lang="cs-CZ" dirty="0" err="1"/>
              <a:t>kt</a:t>
            </a:r>
            <a:r>
              <a:rPr lang="en-US" dirty="0"/>
              <a:t>;</a:t>
            </a:r>
            <a:endParaRPr lang="cs-CZ" dirty="0"/>
          </a:p>
          <a:p>
            <a:endParaRPr lang="cs-CZ" dirty="0"/>
          </a:p>
          <a:p>
            <a:r>
              <a:rPr lang="en-US" b="1" dirty="0"/>
              <a:t>SELECT</a:t>
            </a:r>
            <a:r>
              <a:rPr lang="en-US" dirty="0"/>
              <a:t> *</a:t>
            </a:r>
            <a:r>
              <a:rPr lang="cs-CZ" dirty="0"/>
              <a:t>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en-US" b="1" dirty="0"/>
              <a:t>WHERE</a:t>
            </a:r>
            <a:r>
              <a:rPr lang="en-US" dirty="0"/>
              <a:t> email </a:t>
            </a:r>
            <a:r>
              <a:rPr lang="en-US" b="1" dirty="0"/>
              <a:t>LIKE</a:t>
            </a:r>
            <a:r>
              <a:rPr lang="en-US" dirty="0"/>
              <a:t> '%gmail.com';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182797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5344B2-3241-4F0E-DAE7-9300D56D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Čtení SQL - 4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96CED27-DF70-068C-60B8-CD4F37DA7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cs-CZ" dirty="0"/>
              <a:t>body</a:t>
            </a:r>
            <a:r>
              <a:rPr lang="en-US" dirty="0"/>
              <a:t>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cs-CZ" dirty="0"/>
              <a:t>body</a:t>
            </a:r>
            <a:r>
              <a:rPr lang="en-US" dirty="0"/>
              <a:t>_</a:t>
            </a:r>
            <a:r>
              <a:rPr lang="cs-CZ" dirty="0"/>
              <a:t>celkem</a:t>
            </a:r>
            <a:r>
              <a:rPr lang="en-US" dirty="0"/>
              <a:t>, </a:t>
            </a:r>
            <a:r>
              <a:rPr lang="en-US" b="1" dirty="0"/>
              <a:t>AVG</a:t>
            </a:r>
            <a:r>
              <a:rPr lang="en-US" dirty="0"/>
              <a:t>(</a:t>
            </a:r>
            <a:r>
              <a:rPr lang="cs-CZ" dirty="0"/>
              <a:t>body</a:t>
            </a:r>
            <a:r>
              <a:rPr lang="en-US" dirty="0"/>
              <a:t>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cs-CZ" dirty="0" err="1"/>
              <a:t>body_prumer</a:t>
            </a:r>
            <a:r>
              <a:rPr lang="cs-CZ" dirty="0"/>
              <a:t>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cs-CZ" dirty="0" err="1"/>
              <a:t>Thraci</a:t>
            </a:r>
            <a:r>
              <a:rPr lang="en-US" dirty="0"/>
              <a:t>;</a:t>
            </a:r>
            <a:endParaRPr lang="cs-CZ" dirty="0"/>
          </a:p>
          <a:p>
            <a:endParaRPr lang="cs-CZ" dirty="0"/>
          </a:p>
          <a:p>
            <a:pPr marL="114300" indent="0" algn="ctr">
              <a:buNone/>
            </a:pPr>
            <a:r>
              <a:rPr lang="en-US" b="1" dirty="0"/>
              <a:t>SELECT</a:t>
            </a:r>
            <a:r>
              <a:rPr lang="en-US" dirty="0"/>
              <a:t> </a:t>
            </a:r>
            <a:r>
              <a:rPr lang="cs-CZ" dirty="0" err="1"/>
              <a:t>Thraci</a:t>
            </a:r>
            <a:r>
              <a:rPr lang="en-US" dirty="0"/>
              <a:t>.</a:t>
            </a:r>
            <a:r>
              <a:rPr lang="cs-CZ" dirty="0" err="1"/>
              <a:t>jmeno</a:t>
            </a:r>
            <a:r>
              <a:rPr lang="en-US" dirty="0"/>
              <a:t>, </a:t>
            </a:r>
            <a:r>
              <a:rPr lang="cs-CZ" dirty="0" err="1"/>
              <a:t>Thra</a:t>
            </a:r>
            <a:r>
              <a:rPr lang="en-US" dirty="0"/>
              <a:t>.</a:t>
            </a:r>
            <a:r>
              <a:rPr lang="cs-CZ" dirty="0" err="1"/>
              <a:t>nazev</a:t>
            </a:r>
            <a:r>
              <a:rPr lang="en-US" dirty="0"/>
              <a:t>, </a:t>
            </a:r>
            <a:r>
              <a:rPr lang="en-US" b="1" dirty="0"/>
              <a:t>MAX</a:t>
            </a:r>
            <a:r>
              <a:rPr lang="en-US" dirty="0"/>
              <a:t>(</a:t>
            </a:r>
            <a:r>
              <a:rPr lang="cs-CZ" dirty="0" err="1"/>
              <a:t>Tskore</a:t>
            </a:r>
            <a:r>
              <a:rPr lang="en-US" dirty="0"/>
              <a:t>.</a:t>
            </a:r>
            <a:r>
              <a:rPr lang="cs-CZ" dirty="0"/>
              <a:t>body</a:t>
            </a:r>
            <a:r>
              <a:rPr lang="en-US" dirty="0"/>
              <a:t>)</a:t>
            </a:r>
            <a:r>
              <a:rPr lang="cs-CZ" dirty="0"/>
              <a:t> </a:t>
            </a:r>
          </a:p>
          <a:p>
            <a:pPr marL="114300" indent="0" algn="ctr">
              <a:buNone/>
            </a:pPr>
            <a:r>
              <a:rPr lang="en-US" b="1" dirty="0"/>
              <a:t>FROM</a:t>
            </a:r>
            <a:r>
              <a:rPr lang="en-US" dirty="0"/>
              <a:t> </a:t>
            </a:r>
            <a:r>
              <a:rPr lang="cs-CZ" dirty="0" err="1"/>
              <a:t>Thraci</a:t>
            </a:r>
            <a:r>
              <a:rPr lang="cs-CZ" dirty="0"/>
              <a:t> </a:t>
            </a:r>
            <a:r>
              <a:rPr lang="en-US" b="1" dirty="0"/>
              <a:t>JOIN</a:t>
            </a:r>
            <a:r>
              <a:rPr lang="en-US" dirty="0"/>
              <a:t> </a:t>
            </a:r>
            <a:r>
              <a:rPr lang="cs-CZ" dirty="0" err="1"/>
              <a:t>Tskore</a:t>
            </a:r>
            <a:r>
              <a:rPr lang="en-US" dirty="0"/>
              <a:t>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cs-CZ" dirty="0" err="1"/>
              <a:t>Thraci</a:t>
            </a:r>
            <a:r>
              <a:rPr lang="en-US" dirty="0"/>
              <a:t>.</a:t>
            </a:r>
            <a:r>
              <a:rPr lang="cs-CZ" dirty="0" err="1"/>
              <a:t>hrac</a:t>
            </a:r>
            <a:r>
              <a:rPr lang="en-US" dirty="0"/>
              <a:t>_id = </a:t>
            </a:r>
            <a:r>
              <a:rPr lang="cs-CZ" dirty="0" err="1"/>
              <a:t>Tskore</a:t>
            </a:r>
            <a:r>
              <a:rPr lang="en-US" dirty="0"/>
              <a:t>.</a:t>
            </a:r>
            <a:r>
              <a:rPr lang="cs-CZ" dirty="0" err="1"/>
              <a:t>hrac</a:t>
            </a:r>
            <a:r>
              <a:rPr lang="en-US" dirty="0"/>
              <a:t>_id</a:t>
            </a:r>
            <a:r>
              <a:rPr lang="cs-CZ" dirty="0"/>
              <a:t> </a:t>
            </a:r>
          </a:p>
          <a:p>
            <a:pPr marL="114300" indent="0" algn="ctr">
              <a:buNone/>
            </a:pPr>
            <a:r>
              <a:rPr lang="en-US" b="1" dirty="0"/>
              <a:t>JOIN</a:t>
            </a:r>
            <a:r>
              <a:rPr lang="en-US" dirty="0"/>
              <a:t> </a:t>
            </a:r>
            <a:r>
              <a:rPr lang="cs-CZ" dirty="0" err="1"/>
              <a:t>Thra</a:t>
            </a:r>
            <a:r>
              <a:rPr lang="cs-CZ" dirty="0"/>
              <a:t>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cs-CZ" dirty="0" err="1"/>
              <a:t>Tskore</a:t>
            </a:r>
            <a:r>
              <a:rPr lang="en-US" dirty="0"/>
              <a:t>.</a:t>
            </a:r>
            <a:r>
              <a:rPr lang="cs-CZ" dirty="0"/>
              <a:t>hra</a:t>
            </a:r>
            <a:r>
              <a:rPr lang="en-US" dirty="0"/>
              <a:t>_id = </a:t>
            </a:r>
            <a:r>
              <a:rPr lang="cs-CZ" dirty="0" err="1"/>
              <a:t>Thra</a:t>
            </a:r>
            <a:r>
              <a:rPr lang="en-US" dirty="0"/>
              <a:t>.</a:t>
            </a:r>
            <a:r>
              <a:rPr lang="cs-CZ" dirty="0"/>
              <a:t>hra</a:t>
            </a:r>
            <a:r>
              <a:rPr lang="en-US" dirty="0"/>
              <a:t>_id</a:t>
            </a:r>
            <a:r>
              <a:rPr lang="cs-CZ" dirty="0"/>
              <a:t> </a:t>
            </a:r>
          </a:p>
          <a:p>
            <a:pPr marL="114300" indent="0" algn="ctr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cs-CZ" dirty="0" err="1"/>
              <a:t>Thraci</a:t>
            </a:r>
            <a:r>
              <a:rPr lang="en-US" dirty="0"/>
              <a:t>.</a:t>
            </a:r>
            <a:r>
              <a:rPr lang="cs-CZ" dirty="0" err="1"/>
              <a:t>jmeno</a:t>
            </a:r>
            <a:r>
              <a:rPr lang="en-US" dirty="0"/>
              <a:t>, </a:t>
            </a:r>
            <a:r>
              <a:rPr lang="cs-CZ" dirty="0" err="1"/>
              <a:t>Thra</a:t>
            </a:r>
            <a:r>
              <a:rPr lang="en-US" dirty="0"/>
              <a:t>.</a:t>
            </a:r>
            <a:r>
              <a:rPr lang="cs-CZ" dirty="0" err="1"/>
              <a:t>nazev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03433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F8E811-4A91-1BE1-BB67-575A3990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3. INSERT, CREATE, UPDATE, ALTER - ZAČÁTEČNÍK</a:t>
            </a:r>
          </a:p>
        </p:txBody>
      </p:sp>
    </p:spTree>
    <p:extLst>
      <p:ext uri="{BB962C8B-B14F-4D97-AF65-F5344CB8AC3E}">
        <p14:creationId xmlns:p14="http://schemas.microsoft.com/office/powerpoint/2010/main" val="4144178139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49D89B-133E-3E97-EFA9-182C647EA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Příkaz INSERT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E772534-C742-D656-144B-358A8C2F6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Slouží k vkládání nových dat do tabulky</a:t>
            </a:r>
          </a:p>
          <a:p>
            <a:r>
              <a:rPr lang="cs-CZ" dirty="0"/>
              <a:t>Buď se zadávají názvy sloupců nebo hodnoty v pořadí sloupců</a:t>
            </a:r>
          </a:p>
          <a:p>
            <a:r>
              <a:rPr lang="cs-CZ" dirty="0"/>
              <a:t>Pomocí SELECT lze vkládat hodnoty z jiné tabulky</a:t>
            </a:r>
          </a:p>
          <a:p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34D87A94-FF88-63C7-E7F7-47C32E8E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407495"/>
              </p:ext>
            </p:extLst>
          </p:nvPr>
        </p:nvGraphicFramePr>
        <p:xfrm>
          <a:off x="838199" y="3630453"/>
          <a:ext cx="10515600" cy="2408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4861300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24476283"/>
                    </a:ext>
                  </a:extLst>
                </a:gridCol>
              </a:tblGrid>
              <a:tr h="2408839">
                <a:tc>
                  <a:txBody>
                    <a:bodyPr/>
                    <a:lstStyle/>
                    <a:p>
                      <a:pPr algn="ctr"/>
                      <a:r>
                        <a:rPr lang="cs-CZ" sz="2400" b="1" dirty="0"/>
                        <a:t>INSERT INTO </a:t>
                      </a:r>
                      <a:r>
                        <a:rPr lang="cs-CZ" sz="2400" b="0" dirty="0" err="1"/>
                        <a:t>Tcil</a:t>
                      </a:r>
                      <a:r>
                        <a:rPr lang="cs-CZ" sz="2400" b="0" dirty="0"/>
                        <a:t> (id, </a:t>
                      </a:r>
                      <a:r>
                        <a:rPr lang="cs-CZ" sz="2400" b="0" dirty="0" err="1"/>
                        <a:t>jmeno</a:t>
                      </a:r>
                      <a:r>
                        <a:rPr lang="cs-CZ" sz="2400" b="0" dirty="0"/>
                        <a:t>, </a:t>
                      </a:r>
                      <a:r>
                        <a:rPr lang="cs-CZ" sz="2400" b="0" dirty="0" err="1"/>
                        <a:t>prijmeni</a:t>
                      </a:r>
                      <a:r>
                        <a:rPr lang="cs-CZ" sz="2400" b="0" dirty="0"/>
                        <a:t>)</a:t>
                      </a:r>
                    </a:p>
                    <a:p>
                      <a:pPr algn="ctr"/>
                      <a:r>
                        <a:rPr lang="cs-CZ" sz="2400" b="1" dirty="0"/>
                        <a:t>VALUES</a:t>
                      </a:r>
                    </a:p>
                    <a:p>
                      <a:pPr algn="ctr"/>
                      <a:r>
                        <a:rPr lang="cs-CZ" sz="2400" b="0" dirty="0"/>
                        <a:t>(1, ‘Ondřej‘, ‘Pacner‘);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INSERT INTO </a:t>
                      </a:r>
                      <a:r>
                        <a:rPr lang="cs-CZ" sz="2400" b="0" dirty="0" err="1"/>
                        <a:t>Tcil</a:t>
                      </a:r>
                      <a:r>
                        <a:rPr lang="cs-CZ" sz="2400" b="0" dirty="0"/>
                        <a:t> </a:t>
                      </a:r>
                      <a:r>
                        <a:rPr lang="en-US" sz="2400" b="0" dirty="0"/>
                        <a:t>(</a:t>
                      </a:r>
                      <a:r>
                        <a:rPr lang="cs-CZ" sz="2400" b="0" dirty="0"/>
                        <a:t>id, </a:t>
                      </a:r>
                      <a:r>
                        <a:rPr lang="cs-CZ" sz="2400" b="0" dirty="0" err="1"/>
                        <a:t>jmeno</a:t>
                      </a:r>
                      <a:r>
                        <a:rPr lang="cs-CZ" sz="2400" b="0" dirty="0"/>
                        <a:t>, </a:t>
                      </a:r>
                      <a:r>
                        <a:rPr lang="cs-CZ" sz="2400" b="0" dirty="0" err="1"/>
                        <a:t>prijmeni</a:t>
                      </a:r>
                      <a:r>
                        <a:rPr lang="en-US" sz="2400" b="0" dirty="0"/>
                        <a:t>, ...)</a:t>
                      </a:r>
                    </a:p>
                    <a:p>
                      <a:pPr algn="ctr"/>
                      <a:r>
                        <a:rPr lang="en-US" sz="2400" b="1" dirty="0"/>
                        <a:t>SELECT </a:t>
                      </a:r>
                      <a:r>
                        <a:rPr lang="cs-CZ" sz="2400" b="0" dirty="0"/>
                        <a:t>id</a:t>
                      </a:r>
                      <a:r>
                        <a:rPr lang="en-US" sz="2400" b="0" dirty="0"/>
                        <a:t>, </a:t>
                      </a:r>
                      <a:r>
                        <a:rPr lang="cs-CZ" sz="2400" b="0" dirty="0" err="1"/>
                        <a:t>jmeno</a:t>
                      </a:r>
                      <a:r>
                        <a:rPr lang="en-US" sz="2400" b="0" dirty="0"/>
                        <a:t>, </a:t>
                      </a:r>
                      <a:r>
                        <a:rPr lang="cs-CZ" sz="2400" b="0" dirty="0" err="1"/>
                        <a:t>prijmeni</a:t>
                      </a:r>
                      <a:r>
                        <a:rPr lang="en-US" sz="2400" b="0" dirty="0"/>
                        <a:t>, ...</a:t>
                      </a:r>
                    </a:p>
                    <a:p>
                      <a:pPr algn="ctr"/>
                      <a:r>
                        <a:rPr lang="en-US" sz="2400" b="1" dirty="0"/>
                        <a:t>FROM </a:t>
                      </a:r>
                      <a:r>
                        <a:rPr lang="cs-CZ" sz="2400" b="0" dirty="0" err="1"/>
                        <a:t>Tzdroj</a:t>
                      </a:r>
                      <a:endParaRPr lang="en-US" sz="2400" b="0" dirty="0"/>
                    </a:p>
                    <a:p>
                      <a:pPr algn="ctr"/>
                      <a:r>
                        <a:rPr lang="en-US" sz="2400" b="1" dirty="0"/>
                        <a:t>WHERE </a:t>
                      </a:r>
                      <a:r>
                        <a:rPr lang="cs-CZ" sz="2400" b="1" dirty="0" err="1"/>
                        <a:t>podminka</a:t>
                      </a:r>
                      <a:r>
                        <a:rPr lang="en-US" sz="2400" b="1" dirty="0"/>
                        <a:t>;</a:t>
                      </a:r>
                    </a:p>
                    <a:p>
                      <a:endParaRPr lang="cs-CZ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456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583402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B4AB56-10AC-3FB2-D457-88D723EE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Příkaz CREATE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35F86D2-4FEA-6159-2010-8E90E23FA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Slouží k vytvoření nové tabulky, indexu, </a:t>
            </a:r>
            <a:r>
              <a:rPr lang="cs-CZ" dirty="0" err="1"/>
              <a:t>db</a:t>
            </a:r>
            <a:r>
              <a:rPr lang="cs-CZ" dirty="0"/>
              <a:t> nebo jiného objektu</a:t>
            </a:r>
          </a:p>
          <a:p>
            <a:r>
              <a:rPr lang="cs-CZ" dirty="0"/>
              <a:t>Pohodlněji lze vytvořit přímo v SW pro správu databází</a:t>
            </a:r>
          </a:p>
          <a:p>
            <a:r>
              <a:rPr lang="cs-CZ" dirty="0"/>
              <a:t>Zde je pár ukázek:</a:t>
            </a:r>
          </a:p>
          <a:p>
            <a:pPr marL="114300" indent="0">
              <a:buNone/>
            </a:pPr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4369FFE2-5F7F-A925-BFF0-67DB45E7F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321577"/>
              </p:ext>
            </p:extLst>
          </p:nvPr>
        </p:nvGraphicFramePr>
        <p:xfrm>
          <a:off x="838200" y="3428999"/>
          <a:ext cx="10515600" cy="2747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5653592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084233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00730032"/>
                    </a:ext>
                  </a:extLst>
                </a:gridCol>
              </a:tblGrid>
              <a:tr h="418688">
                <a:tc>
                  <a:txBody>
                    <a:bodyPr/>
                    <a:lstStyle/>
                    <a:p>
                      <a:r>
                        <a:rPr lang="cs-CZ" dirty="0"/>
                        <a:t>Tvorba tabulky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Tvorba indexu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Tvorba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13707"/>
                  </a:ext>
                </a:extLst>
              </a:tr>
              <a:tr h="2329276">
                <a:tc>
                  <a:txBody>
                    <a:bodyPr/>
                    <a:lstStyle/>
                    <a:p>
                      <a:r>
                        <a:rPr lang="en-US" b="1" dirty="0"/>
                        <a:t>CREATE</a:t>
                      </a:r>
                      <a:r>
                        <a:rPr lang="en-US" dirty="0"/>
                        <a:t> [TEMPORARY] </a:t>
                      </a:r>
                      <a:r>
                        <a:rPr lang="en-US" b="1" dirty="0"/>
                        <a:t>TABLE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table_name</a:t>
                      </a:r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</a:p>
                    <a:p>
                      <a:r>
                        <a:rPr lang="en-US" dirty="0"/>
                        <a:t>column1 datatype [constraint],</a:t>
                      </a:r>
                    </a:p>
                    <a:p>
                      <a:r>
                        <a:rPr lang="en-US" dirty="0"/>
                        <a:t>column2 datatype [constraint],</a:t>
                      </a:r>
                    </a:p>
                    <a:p>
                      <a:r>
                        <a:rPr lang="en-US" dirty="0"/>
                        <a:t>column3 datatype [constraint],</a:t>
                      </a:r>
                    </a:p>
                    <a:p>
                      <a:r>
                        <a:rPr lang="en-US" dirty="0"/>
                        <a:t>...</a:t>
                      </a:r>
                    </a:p>
                    <a:p>
                      <a:r>
                        <a:rPr lang="en-US" dirty="0"/>
                        <a:t>) [</a:t>
                      </a:r>
                      <a:r>
                        <a:rPr lang="en-US" dirty="0" err="1"/>
                        <a:t>table_options</a:t>
                      </a:r>
                      <a:r>
                        <a:rPr lang="en-US" dirty="0"/>
                        <a:t>];</a:t>
                      </a:r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CREATE</a:t>
                      </a:r>
                      <a:r>
                        <a:rPr lang="en-US" dirty="0"/>
                        <a:t> [UNIQUE] </a:t>
                      </a:r>
                      <a:r>
                        <a:rPr lang="en-US" b="1" dirty="0"/>
                        <a:t>INDEX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index_name</a:t>
                      </a:r>
                      <a:endParaRPr lang="en-US" dirty="0"/>
                    </a:p>
                    <a:p>
                      <a:r>
                        <a:rPr lang="en-US" dirty="0"/>
                        <a:t>ON </a:t>
                      </a:r>
                      <a:r>
                        <a:rPr lang="en-US" dirty="0" err="1"/>
                        <a:t>table_name</a:t>
                      </a:r>
                      <a:r>
                        <a:rPr lang="en-US" dirty="0"/>
                        <a:t> (column1, column2, column3, ...);</a:t>
                      </a:r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/>
                        <a:t>CREATE</a:t>
                      </a:r>
                      <a:r>
                        <a:rPr lang="cs-CZ" dirty="0"/>
                        <a:t> </a:t>
                      </a:r>
                      <a:r>
                        <a:rPr lang="cs-CZ" b="1" dirty="0"/>
                        <a:t>DATABASE</a:t>
                      </a:r>
                      <a:r>
                        <a:rPr lang="cs-CZ" dirty="0"/>
                        <a:t> </a:t>
                      </a:r>
                      <a:r>
                        <a:rPr lang="cs-CZ" dirty="0" err="1"/>
                        <a:t>database_name</a:t>
                      </a:r>
                      <a:r>
                        <a:rPr lang="cs-CZ" dirty="0"/>
                        <a:t>;</a:t>
                      </a:r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29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140967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0F0908-5C2F-539C-3991-1392A63C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Příkaz UPDATE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D0E0EDF-1A23-2BBF-85D0-E6827B67B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Slouží k aktualizaci záznamů v tabulce</a:t>
            </a:r>
          </a:p>
          <a:p>
            <a:r>
              <a:rPr lang="cs-CZ" dirty="0"/>
              <a:t>Bez podmínky budou aktualizovány všechny hodnoty sloupce</a:t>
            </a:r>
          </a:p>
          <a:p>
            <a:endParaRPr lang="cs-CZ" dirty="0"/>
          </a:p>
          <a:p>
            <a:pPr marL="114300" indent="0" algn="ctr">
              <a:buNone/>
            </a:pPr>
            <a:r>
              <a:rPr lang="nn-NO" b="1" dirty="0"/>
              <a:t>UPDATE Tprodukt</a:t>
            </a:r>
          </a:p>
          <a:p>
            <a:pPr marL="114300" indent="0" algn="ctr">
              <a:buNone/>
            </a:pPr>
            <a:r>
              <a:rPr lang="nn-NO" b="1" dirty="0"/>
              <a:t>SET cena_s_DPH = cena*1.2;</a:t>
            </a:r>
            <a:endParaRPr lang="cs-CZ" b="1" dirty="0"/>
          </a:p>
          <a:p>
            <a:pPr marL="114300" indent="0" algn="ctr">
              <a:buNone/>
            </a:pPr>
            <a:endParaRPr lang="cs-CZ" dirty="0"/>
          </a:p>
          <a:p>
            <a:pPr marL="114300" indent="0" algn="ctr">
              <a:buNone/>
            </a:pPr>
            <a:r>
              <a:rPr lang="cs-CZ" dirty="0">
                <a:solidFill>
                  <a:srgbClr val="FF0000"/>
                </a:solidFill>
              </a:rPr>
              <a:t>Výstupem je:</a:t>
            </a:r>
            <a:r>
              <a:rPr lang="cs-CZ" dirty="0"/>
              <a:t> </a:t>
            </a:r>
            <a:r>
              <a:rPr lang="cs-CZ" i="1" dirty="0"/>
              <a:t>V tabulce </a:t>
            </a:r>
            <a:r>
              <a:rPr lang="cs-CZ" i="1" dirty="0" err="1"/>
              <a:t>Tprodukt</a:t>
            </a:r>
            <a:r>
              <a:rPr lang="cs-CZ" i="1" dirty="0"/>
              <a:t> se vytvoří nový sloupec </a:t>
            </a:r>
            <a:r>
              <a:rPr lang="cs-CZ" i="1" dirty="0" err="1"/>
              <a:t>cena_s_DPH</a:t>
            </a:r>
            <a:r>
              <a:rPr lang="cs-CZ" i="1" dirty="0"/>
              <a:t>, který je roven hodnotám ze sloupec cena + 20%</a:t>
            </a:r>
            <a:endParaRPr lang="cs-CZ" dirty="0"/>
          </a:p>
          <a:p>
            <a:pPr marL="114300" indent="0" algn="ctr">
              <a:buNone/>
            </a:pPr>
            <a:endParaRPr lang="cs-CZ" dirty="0"/>
          </a:p>
          <a:p>
            <a:pPr marL="114300" indent="0" algn="ctr">
              <a:buNone/>
            </a:pPr>
            <a:endParaRPr lang="nn-NO" b="1" dirty="0"/>
          </a:p>
        </p:txBody>
      </p:sp>
    </p:spTree>
    <p:extLst>
      <p:ext uri="{BB962C8B-B14F-4D97-AF65-F5344CB8AC3E}">
        <p14:creationId xmlns:p14="http://schemas.microsoft.com/office/powerpoint/2010/main" val="250440786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DDFFAA-E1BE-DD5F-F6F4-B8C6A3B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Příkaz ALTER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19143B4-1939-9B1A-FA82-7E5CE2393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 slouží k úpravám struktury existujících tabulek v databázi</a:t>
            </a:r>
          </a:p>
          <a:p>
            <a:r>
              <a:rPr lang="cs-CZ" dirty="0"/>
              <a:t>Používá několik </a:t>
            </a:r>
            <a:r>
              <a:rPr lang="cs-CZ" dirty="0" err="1"/>
              <a:t>podpříkazů</a:t>
            </a:r>
            <a:r>
              <a:rPr lang="cs-CZ" dirty="0"/>
              <a:t>: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b="1" dirty="0"/>
              <a:t>ADD COLUMN </a:t>
            </a:r>
            <a:r>
              <a:rPr lang="cs-CZ" dirty="0"/>
              <a:t>– přidá nový sloupec do tabulky. Nutný název a datový typ.</a:t>
            </a:r>
            <a:r>
              <a:rPr lang="cs-CZ" b="1" dirty="0"/>
              <a:t> 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b="1" dirty="0"/>
              <a:t>DROP COLUMN</a:t>
            </a:r>
            <a:r>
              <a:rPr lang="cs-CZ" dirty="0"/>
              <a:t>- odstraní sloupec tabulky. Nutno specifikovat název.</a:t>
            </a:r>
            <a:endParaRPr lang="cs-CZ" b="1" dirty="0"/>
          </a:p>
          <a:p>
            <a:pPr marL="1028700" lvl="1" indent="-457200">
              <a:buFont typeface="+mj-lt"/>
              <a:buAutoNum type="arabicPeriod"/>
            </a:pPr>
            <a:r>
              <a:rPr lang="cs-CZ" b="1" dirty="0"/>
              <a:t>ALTER COLUMN</a:t>
            </a:r>
            <a:r>
              <a:rPr lang="cs-CZ" dirty="0"/>
              <a:t> – změna sloupce, třeba datového typu</a:t>
            </a:r>
            <a:endParaRPr lang="cs-CZ" b="1" dirty="0"/>
          </a:p>
          <a:p>
            <a:pPr marL="1028700" lvl="1" indent="-457200">
              <a:buFont typeface="+mj-lt"/>
              <a:buAutoNum type="arabicPeriod"/>
            </a:pPr>
            <a:r>
              <a:rPr lang="cs-CZ" b="1" dirty="0"/>
              <a:t>RENAME</a:t>
            </a:r>
            <a:r>
              <a:rPr lang="cs-CZ" dirty="0"/>
              <a:t> </a:t>
            </a:r>
            <a:r>
              <a:rPr lang="cs-CZ" b="1" dirty="0"/>
              <a:t>TO </a:t>
            </a:r>
            <a:r>
              <a:rPr lang="cs-CZ" dirty="0"/>
              <a:t>– přejmenování sloupce tabulky</a:t>
            </a:r>
          </a:p>
          <a:p>
            <a:pPr marL="571500" lvl="1" indent="0" algn="ctr">
              <a:buNone/>
            </a:pPr>
            <a:r>
              <a:rPr lang="cs-CZ" b="1" dirty="0"/>
              <a:t>ALTER TABLE </a:t>
            </a:r>
            <a:r>
              <a:rPr lang="cs-CZ" dirty="0" err="1"/>
              <a:t>Tklient</a:t>
            </a:r>
            <a:r>
              <a:rPr lang="cs-CZ" b="1" dirty="0"/>
              <a:t> ADD COLUMN </a:t>
            </a:r>
            <a:r>
              <a:rPr lang="cs-CZ" dirty="0" err="1"/>
              <a:t>IDobjednavka</a:t>
            </a:r>
            <a:r>
              <a:rPr lang="cs-CZ" b="1" dirty="0"/>
              <a:t> </a:t>
            </a:r>
            <a:r>
              <a:rPr lang="cs-CZ" dirty="0" err="1"/>
              <a:t>Integer</a:t>
            </a:r>
            <a:r>
              <a:rPr lang="cs-CZ" b="1" dirty="0"/>
              <a:t>;</a:t>
            </a:r>
          </a:p>
          <a:p>
            <a:pPr marL="571500" lvl="1" indent="0" algn="ctr">
              <a:buNone/>
            </a:pPr>
            <a:r>
              <a:rPr lang="cs-CZ" b="1" dirty="0"/>
              <a:t>ALTER TABLE </a:t>
            </a:r>
            <a:r>
              <a:rPr lang="cs-CZ" dirty="0" err="1"/>
              <a:t>Tklient</a:t>
            </a:r>
            <a:r>
              <a:rPr lang="cs-CZ" b="1" dirty="0"/>
              <a:t> DROP COLUMN </a:t>
            </a:r>
            <a:r>
              <a:rPr lang="cs-CZ" dirty="0" err="1"/>
              <a:t>IDklient</a:t>
            </a:r>
            <a:r>
              <a:rPr lang="cs-CZ" b="1" dirty="0"/>
              <a:t>;</a:t>
            </a:r>
          </a:p>
          <a:p>
            <a:pPr marL="571500" lvl="1" indent="0" algn="ctr">
              <a:buNone/>
            </a:pPr>
            <a:r>
              <a:rPr lang="cs-CZ" b="1" dirty="0"/>
              <a:t>ALTER TABLE </a:t>
            </a:r>
            <a:r>
              <a:rPr lang="cs-CZ" dirty="0" err="1"/>
              <a:t>Tklient</a:t>
            </a:r>
            <a:r>
              <a:rPr lang="cs-CZ" b="1" dirty="0"/>
              <a:t> ALTER COLUMN </a:t>
            </a:r>
            <a:r>
              <a:rPr lang="cs-CZ" dirty="0"/>
              <a:t>cena</a:t>
            </a:r>
            <a:r>
              <a:rPr lang="cs-CZ" b="1" dirty="0"/>
              <a:t> </a:t>
            </a:r>
            <a:r>
              <a:rPr lang="cs-CZ" dirty="0"/>
              <a:t>double</a:t>
            </a:r>
            <a:r>
              <a:rPr lang="cs-CZ" b="1" dirty="0"/>
              <a:t>;</a:t>
            </a:r>
          </a:p>
          <a:p>
            <a:pPr marL="571500" lvl="1" indent="0" algn="ctr">
              <a:buNone/>
            </a:pPr>
            <a:r>
              <a:rPr lang="cs-CZ" b="1" dirty="0"/>
              <a:t>RENAME </a:t>
            </a:r>
            <a:r>
              <a:rPr lang="cs-CZ" dirty="0" err="1"/>
              <a:t>Tklient</a:t>
            </a:r>
            <a:r>
              <a:rPr lang="cs-CZ" b="1" dirty="0"/>
              <a:t> TO </a:t>
            </a:r>
            <a:r>
              <a:rPr lang="cs-CZ" dirty="0" err="1"/>
              <a:t>Tobjednavka</a:t>
            </a:r>
            <a:r>
              <a:rPr lang="cs-CZ" b="1" dirty="0"/>
              <a:t>;</a:t>
            </a:r>
          </a:p>
          <a:p>
            <a:pPr marL="571500" lvl="1" indent="0" algn="ctr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589477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820EA7-AD85-8369-4B93-4CCB2324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Čtení SQL - 5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462E1B4-1F97-CB29-DB89-E1618C922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</a:t>
            </a:r>
            <a:r>
              <a:rPr lang="en-US" dirty="0"/>
              <a:t> </a:t>
            </a:r>
            <a:r>
              <a:rPr lang="en-US" b="1" dirty="0"/>
              <a:t>TABLE</a:t>
            </a:r>
            <a:r>
              <a:rPr lang="en-US" dirty="0"/>
              <a:t> </a:t>
            </a:r>
            <a:r>
              <a:rPr lang="cs-CZ" dirty="0" err="1"/>
              <a:t>Tukazka</a:t>
            </a:r>
            <a:r>
              <a:rPr lang="en-US" dirty="0"/>
              <a:t> (id INT PRIMARY KEY,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en-US" dirty="0"/>
              <a:t> VARCHAR(50),</a:t>
            </a:r>
            <a:r>
              <a:rPr lang="cs-CZ" dirty="0"/>
              <a:t> vek</a:t>
            </a:r>
            <a:r>
              <a:rPr lang="en-US" dirty="0"/>
              <a:t> INT,</a:t>
            </a:r>
            <a:r>
              <a:rPr lang="cs-CZ" dirty="0"/>
              <a:t> </a:t>
            </a:r>
            <a:r>
              <a:rPr lang="cs-CZ" dirty="0" err="1"/>
              <a:t>mesto</a:t>
            </a:r>
            <a:r>
              <a:rPr lang="en-US" dirty="0"/>
              <a:t> VARCHAR(50));</a:t>
            </a:r>
            <a:endParaRPr lang="cs-CZ" dirty="0"/>
          </a:p>
          <a:p>
            <a:pPr marL="114300" indent="0">
              <a:buNone/>
            </a:pPr>
            <a:endParaRPr lang="cs-CZ" dirty="0"/>
          </a:p>
          <a:p>
            <a:r>
              <a:rPr lang="en-US" b="1" dirty="0"/>
              <a:t>INSERT</a:t>
            </a:r>
            <a:r>
              <a:rPr lang="en-US" dirty="0"/>
              <a:t> </a:t>
            </a:r>
            <a:r>
              <a:rPr lang="en-US" b="1" dirty="0"/>
              <a:t>INTO</a:t>
            </a:r>
            <a:r>
              <a:rPr lang="en-US" dirty="0"/>
              <a:t> </a:t>
            </a:r>
            <a:r>
              <a:rPr lang="cs-CZ" dirty="0" err="1"/>
              <a:t>Tukazka</a:t>
            </a:r>
            <a:r>
              <a:rPr lang="cs-CZ" dirty="0"/>
              <a:t> </a:t>
            </a:r>
            <a:r>
              <a:rPr lang="en-US" dirty="0"/>
              <a:t>(id, </a:t>
            </a:r>
            <a:r>
              <a:rPr lang="cs-CZ" dirty="0" err="1"/>
              <a:t>jmeno</a:t>
            </a:r>
            <a:r>
              <a:rPr lang="en-US" dirty="0"/>
              <a:t>, </a:t>
            </a:r>
            <a:r>
              <a:rPr lang="cs-CZ" dirty="0"/>
              <a:t>vek</a:t>
            </a:r>
            <a:r>
              <a:rPr lang="en-US" dirty="0"/>
              <a:t>, </a:t>
            </a:r>
            <a:r>
              <a:rPr lang="cs-CZ" dirty="0" err="1"/>
              <a:t>mesto</a:t>
            </a:r>
            <a:r>
              <a:rPr lang="en-US" dirty="0"/>
              <a:t>)</a:t>
            </a:r>
            <a:r>
              <a:rPr lang="cs-CZ" dirty="0"/>
              <a:t> </a:t>
            </a:r>
            <a:r>
              <a:rPr lang="en-US" b="1" dirty="0"/>
              <a:t>VALUES</a:t>
            </a:r>
            <a:r>
              <a:rPr lang="en-US" dirty="0"/>
              <a:t> (1, 'John', 25, 'New York');</a:t>
            </a:r>
          </a:p>
          <a:p>
            <a:endParaRPr lang="en-US" dirty="0"/>
          </a:p>
          <a:p>
            <a:r>
              <a:rPr lang="en-US" b="1" dirty="0"/>
              <a:t>UPDATE</a:t>
            </a:r>
            <a:r>
              <a:rPr lang="en-US" dirty="0"/>
              <a:t> </a:t>
            </a:r>
            <a:r>
              <a:rPr lang="cs-CZ" dirty="0" err="1"/>
              <a:t>Tukazka</a:t>
            </a:r>
            <a:r>
              <a:rPr lang="en-US" dirty="0"/>
              <a:t> </a:t>
            </a:r>
            <a:r>
              <a:rPr lang="en-US" b="1" dirty="0"/>
              <a:t>SET</a:t>
            </a:r>
            <a:r>
              <a:rPr lang="en-US" dirty="0"/>
              <a:t> </a:t>
            </a:r>
            <a:r>
              <a:rPr lang="cs-CZ" dirty="0"/>
              <a:t>vek</a:t>
            </a:r>
            <a:r>
              <a:rPr lang="en-US" dirty="0"/>
              <a:t> = 26 </a:t>
            </a:r>
            <a:r>
              <a:rPr lang="en-US" b="1" dirty="0"/>
              <a:t>WHERE</a:t>
            </a:r>
            <a:r>
              <a:rPr lang="en-US" dirty="0"/>
              <a:t> id = 1;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114579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8EEB22-2EDD-4225-BEFD-6F5E4B0B9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CVIČENÍ</a:t>
            </a:r>
          </a:p>
        </p:txBody>
      </p:sp>
    </p:spTree>
    <p:extLst>
      <p:ext uri="{BB962C8B-B14F-4D97-AF65-F5344CB8AC3E}">
        <p14:creationId xmlns:p14="http://schemas.microsoft.com/office/powerpoint/2010/main" val="240809958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stůl&#10;&#10;Popis byl vytvořen automaticky">
            <a:extLst>
              <a:ext uri="{FF2B5EF4-FFF2-40B4-BE49-F238E27FC236}">
                <a16:creationId xmlns:a16="http://schemas.microsoft.com/office/drawing/2014/main" id="{2647C6C7-101E-483A-A843-D37C45D3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47846"/>
            <a:ext cx="11908466" cy="66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11333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A3071E-A598-4D80-BBED-DAB02D1D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1.1 - Tvorba tabulky v MS Access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48ACA8-F5E5-4D2C-9CB2-566EEA22B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114300" indent="0" algn="ctr">
              <a:buNone/>
            </a:pPr>
            <a:r>
              <a:rPr lang="cs-CZ" dirty="0"/>
              <a:t>Vytvořte tabulku v programu MS Access -&gt; nazvěte ji TCOVID</a:t>
            </a:r>
          </a:p>
          <a:p>
            <a:r>
              <a:rPr lang="cs-CZ" dirty="0"/>
              <a:t>Vytvořte dané pole: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dirty="0" err="1"/>
              <a:t>IDObet</a:t>
            </a:r>
            <a:r>
              <a:rPr lang="cs-CZ" dirty="0"/>
              <a:t> =&gt; přejmenujete ID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dirty="0" err="1"/>
              <a:t>Jmeno</a:t>
            </a:r>
            <a:endParaRPr lang="cs-CZ" dirty="0"/>
          </a:p>
          <a:p>
            <a:pPr marL="1028700" lvl="1" indent="-457200">
              <a:buFont typeface="+mj-lt"/>
              <a:buAutoNum type="arabicPeriod"/>
            </a:pPr>
            <a:r>
              <a:rPr lang="cs-CZ" dirty="0" err="1"/>
              <a:t>Prijmeni</a:t>
            </a:r>
            <a:endParaRPr lang="cs-CZ" dirty="0"/>
          </a:p>
          <a:p>
            <a:pPr marL="1028700" lvl="1" indent="-457200">
              <a:buFont typeface="+mj-lt"/>
              <a:buAutoNum type="arabicPeriod"/>
            </a:pPr>
            <a:r>
              <a:rPr lang="cs-CZ" dirty="0" err="1"/>
              <a:t>DatNar</a:t>
            </a:r>
            <a:endParaRPr lang="cs-CZ" dirty="0"/>
          </a:p>
          <a:p>
            <a:pPr marL="1028700" lvl="1" indent="-457200">
              <a:buFont typeface="+mj-lt"/>
              <a:buAutoNum type="arabicPeriod"/>
            </a:pPr>
            <a:r>
              <a:rPr lang="cs-CZ" dirty="0" err="1"/>
              <a:t>DatUmrti</a:t>
            </a:r>
            <a:endParaRPr lang="cs-CZ" dirty="0"/>
          </a:p>
          <a:p>
            <a:pPr marL="1028700" lvl="1" indent="-457200">
              <a:buFont typeface="+mj-lt"/>
              <a:buAutoNum type="arabicPeriod"/>
            </a:pPr>
            <a:r>
              <a:rPr lang="cs-CZ" dirty="0" err="1"/>
              <a:t>KontaktOsoba</a:t>
            </a:r>
            <a:r>
              <a:rPr lang="cs-CZ" dirty="0"/>
              <a:t> = Telefon</a:t>
            </a:r>
          </a:p>
          <a:p>
            <a:pPr marL="1028700" lvl="1" indent="-457200">
              <a:buFont typeface="+mj-lt"/>
              <a:buAutoNum type="arabicPeriod"/>
            </a:pPr>
            <a:r>
              <a:rPr lang="cs-CZ" dirty="0"/>
              <a:t>Adresa = PSČ</a:t>
            </a:r>
          </a:p>
          <a:p>
            <a:r>
              <a:rPr lang="cs-CZ" dirty="0"/>
              <a:t>Omezte počet znaků u jméno a </a:t>
            </a:r>
            <a:r>
              <a:rPr lang="cs-CZ" dirty="0" err="1"/>
              <a:t>přijmení</a:t>
            </a:r>
            <a:r>
              <a:rPr lang="cs-CZ" dirty="0"/>
              <a:t> na 40</a:t>
            </a:r>
          </a:p>
          <a:p>
            <a:r>
              <a:rPr lang="cs-CZ" dirty="0"/>
              <a:t>Nastavte vstupní masky pro </a:t>
            </a:r>
            <a:r>
              <a:rPr lang="cs-CZ" dirty="0" err="1"/>
              <a:t>KontaktOsoba</a:t>
            </a:r>
            <a:r>
              <a:rPr lang="cs-CZ" dirty="0"/>
              <a:t> a Adresa</a:t>
            </a:r>
          </a:p>
          <a:p>
            <a:r>
              <a:rPr lang="cs-CZ" dirty="0"/>
              <a:t>U </a:t>
            </a:r>
            <a:r>
              <a:rPr lang="cs-CZ" dirty="0" err="1"/>
              <a:t>DatUmrti</a:t>
            </a:r>
            <a:r>
              <a:rPr lang="cs-CZ" dirty="0"/>
              <a:t> nastavte vstupní masku na datum(střední)</a:t>
            </a:r>
          </a:p>
          <a:p>
            <a:r>
              <a:rPr lang="cs-CZ" dirty="0"/>
              <a:t>U </a:t>
            </a:r>
            <a:r>
              <a:rPr lang="cs-CZ" dirty="0" err="1"/>
              <a:t>Prijmeni</a:t>
            </a:r>
            <a:r>
              <a:rPr lang="cs-CZ" dirty="0"/>
              <a:t> nastavte nutno zadat</a:t>
            </a:r>
          </a:p>
          <a:p>
            <a:endParaRPr lang="cs-CZ" dirty="0"/>
          </a:p>
          <a:p>
            <a:r>
              <a:rPr lang="cs-CZ" dirty="0"/>
              <a:t>Vytvořte 5 řádků záznamů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39621795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6743DF-10D3-4F41-B6A2-06A1062C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2.1 – Relace v MS Access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5473043-0437-444C-838A-2DE2202BE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Máte vytvořenou databázi </a:t>
            </a:r>
            <a:r>
              <a:rPr lang="cs-CZ" dirty="0" err="1"/>
              <a:t>accessu</a:t>
            </a:r>
            <a:r>
              <a:rPr lang="cs-CZ" dirty="0"/>
              <a:t> skládající se ze 4 tabulek s údaji. Hlavní tabulkou je </a:t>
            </a:r>
            <a:r>
              <a:rPr lang="cs-CZ" dirty="0" err="1"/>
              <a:t>TZamestnanec</a:t>
            </a:r>
            <a:r>
              <a:rPr lang="cs-CZ" dirty="0"/>
              <a:t>. Do ní budete doplňovat pole potřebná pro vytvoření relací.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Upravte vytvořená pole v </a:t>
            </a:r>
            <a:r>
              <a:rPr lang="cs-CZ" dirty="0" err="1"/>
              <a:t>TZamestnanec</a:t>
            </a:r>
            <a:r>
              <a:rPr lang="cs-CZ" dirty="0"/>
              <a:t> na vhodný datový typ. Nastavte vstupní masky a upravte velikost polí.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relace dle následujících kritérií:</a:t>
            </a:r>
          </a:p>
          <a:p>
            <a:pPr marL="1028700" lvl="1" indent="-457200">
              <a:buFont typeface="+mj-lt"/>
              <a:buAutoNum type="alphaLcParenR"/>
            </a:pPr>
            <a:r>
              <a:rPr lang="cs-CZ" dirty="0"/>
              <a:t>Každý zaměstnanec má právě jedno služební auto.</a:t>
            </a:r>
          </a:p>
          <a:p>
            <a:pPr marL="1028700" lvl="1" indent="-457200">
              <a:buFont typeface="+mj-lt"/>
              <a:buAutoNum type="alphaLcParenR"/>
            </a:pPr>
            <a:r>
              <a:rPr lang="cs-CZ" dirty="0"/>
              <a:t>Každý zaměstnanec je pojištěn u právě jedné pojišťovny, jednu pojišťovnu může využívat více zaměstnanců.</a:t>
            </a:r>
          </a:p>
          <a:p>
            <a:pPr marL="1028700" lvl="1" indent="-457200">
              <a:buFont typeface="+mj-lt"/>
              <a:buAutoNum type="alphaLcParenR"/>
            </a:pPr>
            <a:r>
              <a:rPr lang="cs-CZ" dirty="0"/>
              <a:t>Každý zaměstnanec je přiřazen minimálně k jednomu úseku, který má na starost. Zároveň může být i na více úsecích a zaměstnanci se mohou na nich překrývat.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01912456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7A56D3-B576-4FD4-89F4-E4CD40DC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3.1 – Dotazy v MS Access GUI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7C3AD22-BB92-4D9D-9600-A37C1DFFC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Pomocí výběrového dotazu vygenerujte z tabulky </a:t>
            </a:r>
            <a:r>
              <a:rPr lang="cs-CZ" dirty="0" err="1"/>
              <a:t>THlavni</a:t>
            </a:r>
            <a:r>
              <a:rPr lang="cs-CZ" dirty="0"/>
              <a:t> následující pole dle níže vypsaných kritérií:</a:t>
            </a:r>
          </a:p>
          <a:p>
            <a:pPr marL="1028700" lvl="1" indent="-457200">
              <a:buFont typeface="+mj-lt"/>
              <a:buAutoNum type="alphaLcParenR"/>
            </a:pPr>
            <a:r>
              <a:rPr lang="cs-CZ" dirty="0" err="1"/>
              <a:t>Jmeno</a:t>
            </a:r>
            <a:r>
              <a:rPr lang="cs-CZ" dirty="0"/>
              <a:t> obsahující písmo A </a:t>
            </a:r>
            <a:r>
              <a:rPr lang="cs-CZ" dirty="0" err="1"/>
              <a:t>a</a:t>
            </a:r>
            <a:r>
              <a:rPr lang="cs-CZ" dirty="0"/>
              <a:t> zároveň </a:t>
            </a:r>
            <a:r>
              <a:rPr lang="cs-CZ" dirty="0" err="1"/>
              <a:t>prijmeni</a:t>
            </a:r>
            <a:r>
              <a:rPr lang="cs-CZ" dirty="0"/>
              <a:t> obsahující písmeno L</a:t>
            </a:r>
          </a:p>
          <a:p>
            <a:pPr marL="1028700" lvl="1" indent="-457200">
              <a:buFont typeface="+mj-lt"/>
              <a:buAutoNum type="alphaLcParenR"/>
            </a:pPr>
            <a:r>
              <a:rPr lang="cs-CZ" dirty="0"/>
              <a:t>Pohlaví žena a zároveň je země původu Francie</a:t>
            </a:r>
          </a:p>
          <a:p>
            <a:pPr marL="1028700" lvl="1" indent="-457200">
              <a:buFont typeface="+mj-lt"/>
              <a:buAutoNum type="alphaLcParenR"/>
            </a:pPr>
            <a:r>
              <a:rPr lang="cs-CZ" dirty="0"/>
              <a:t>Věk je nižší než 45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Pomocí vytvářecího dotazu vytvořte tabulku z dat z hlavní tabulky dle následujících parametrů:</a:t>
            </a:r>
          </a:p>
          <a:p>
            <a:pPr marL="1028700" lvl="1" indent="-457200">
              <a:buFont typeface="+mj-lt"/>
              <a:buAutoNum type="alphaLcParenR"/>
            </a:pPr>
            <a:r>
              <a:rPr lang="cs-CZ" dirty="0" err="1"/>
              <a:t>Jmeno</a:t>
            </a:r>
            <a:r>
              <a:rPr lang="cs-CZ" dirty="0"/>
              <a:t> obsahující písmo A </a:t>
            </a:r>
            <a:r>
              <a:rPr lang="cs-CZ" dirty="0" err="1"/>
              <a:t>a</a:t>
            </a:r>
            <a:r>
              <a:rPr lang="cs-CZ" dirty="0"/>
              <a:t> zároveň </a:t>
            </a:r>
            <a:r>
              <a:rPr lang="cs-CZ" dirty="0" err="1"/>
              <a:t>prijmeni</a:t>
            </a:r>
            <a:r>
              <a:rPr lang="cs-CZ" dirty="0"/>
              <a:t> obsahující písmeno L</a:t>
            </a:r>
          </a:p>
          <a:p>
            <a:pPr marL="1028700" lvl="1" indent="-457200">
              <a:buFont typeface="+mj-lt"/>
              <a:buAutoNum type="alphaLcParenR"/>
            </a:pPr>
            <a:r>
              <a:rPr lang="cs-CZ" dirty="0"/>
              <a:t>Pohlaví muž a zároveň je země původu Francie</a:t>
            </a:r>
          </a:p>
          <a:p>
            <a:pPr marL="1028700" lvl="1" indent="-457200">
              <a:buFont typeface="+mj-lt"/>
              <a:buAutoNum type="alphaLcParenR"/>
            </a:pPr>
            <a:r>
              <a:rPr lang="cs-CZ" dirty="0"/>
              <a:t>Věk je vyšší než 45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Pomocí přidávacího dotazu doplňte do tabulky </a:t>
            </a:r>
            <a:r>
              <a:rPr lang="cs-CZ" dirty="0" err="1"/>
              <a:t>THlavni</a:t>
            </a:r>
            <a:r>
              <a:rPr lang="cs-CZ" dirty="0"/>
              <a:t> všechny položky z tabulky </a:t>
            </a:r>
            <a:r>
              <a:rPr lang="cs-CZ" dirty="0" err="1"/>
              <a:t>TVedlejsi</a:t>
            </a:r>
            <a:r>
              <a:rPr lang="cs-CZ" dirty="0"/>
              <a:t> pokud je </a:t>
            </a:r>
            <a:r>
              <a:rPr lang="cs-CZ" dirty="0" err="1"/>
              <a:t>zeme</a:t>
            </a:r>
            <a:r>
              <a:rPr lang="cs-CZ" dirty="0"/>
              <a:t> </a:t>
            </a:r>
            <a:r>
              <a:rPr lang="cs-CZ" dirty="0" err="1"/>
              <a:t>puvodu</a:t>
            </a:r>
            <a:r>
              <a:rPr lang="cs-CZ" dirty="0"/>
              <a:t> Francie nebo Německo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Pomocí aktualizačního dotazu změňte v </a:t>
            </a:r>
            <a:r>
              <a:rPr lang="cs-CZ" dirty="0" err="1"/>
              <a:t>THlavni</a:t>
            </a:r>
            <a:r>
              <a:rPr lang="cs-CZ" dirty="0"/>
              <a:t> všechny položky v poli Vek tak, aby se zvedl věk osob 1,5 násobně.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Odstraňte z tabulky </a:t>
            </a:r>
            <a:r>
              <a:rPr lang="cs-CZ" dirty="0" err="1"/>
              <a:t>THlavni</a:t>
            </a:r>
            <a:r>
              <a:rPr lang="cs-CZ" dirty="0"/>
              <a:t> všechny osoby z Francie starší 30 let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04865391"/>
      </p:ext>
    </p:extLst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E7DF0F-93AD-FDD9-25A4-4EBD73F4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5.1 – SQL dotazy MS Access - SELECT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6202DB7-3853-1FFD-3F4B-D0F95D85A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zobrazí všechny záznamy v tabulce "Zákazníci".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zobrazí jméno, příjmení a emailovou adresu všech zákazníků v tabulce "Zákazníci".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zobrazí názvy všech produktů v tabulce "Produkty" spolu s jejich cenou.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zobrazí jména všech zaměstnanců v tabulce "Zaměstnanci", kteří pracují na oddělení "Marketing".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zobrazí počet objednávek, které byly provedeny v posledním týdnu.</a:t>
            </a:r>
          </a:p>
        </p:txBody>
      </p:sp>
    </p:spTree>
    <p:extLst>
      <p:ext uri="{BB962C8B-B14F-4D97-AF65-F5344CB8AC3E}">
        <p14:creationId xmlns:p14="http://schemas.microsoft.com/office/powerpoint/2010/main" val="1914522400"/>
      </p:ext>
    </p:extLst>
  </p:cSld>
  <p:clrMapOvr>
    <a:masterClrMapping/>
  </p:clrMapOvr>
  <p:transition spd="med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E7DF0F-93AD-FDD9-25A4-4EBD73F4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5.2 – SQL dotazy MS Access – DELETE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6202DB7-3853-1FFD-3F4B-D0F95D85A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odstraní všechny záznamy v tabulce "Objednávky", kde datum objednávky je starší než 1. ledna 2022.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odstraní všechny záznamy v tabulce "Zákazníci", kteří neudělali žádnou objednávku v posledním roce.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odstraní všechny záznamy v tabulce "Produkty", jejichž cena je vyšší než 1000 Kč.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odstraní všechny záznamy v tabulce "Zaměstnanci", kteří byli propuštěni v roce 2022.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odstraní všechny záznamy v tabulce "Faktury", které mají částku menší než 500 Kč.</a:t>
            </a:r>
          </a:p>
        </p:txBody>
      </p:sp>
    </p:spTree>
    <p:extLst>
      <p:ext uri="{BB962C8B-B14F-4D97-AF65-F5344CB8AC3E}">
        <p14:creationId xmlns:p14="http://schemas.microsoft.com/office/powerpoint/2010/main" val="2141200244"/>
      </p:ext>
    </p:extLst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E7DF0F-93AD-FDD9-25A4-4EBD73F4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5.3 – SQL dotazy MS Access – INSERT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6202DB7-3853-1FFD-3F4B-D0F95D85A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vloží nový záznam do tabulky "Zákazníci" s následujícími údaji: jméno, příjmení, emailová adresa, telefonní číslo a adresa.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vloží nový záznam do tabulky "Produkty" s následujícími údaji: název produktu, popis produktu, cena a počet kusů skladem.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vloží nový záznam do tabulky "Zaměstnanci" s následujícími údaji: jméno, příjmení, pozice, datum nástupu a plat.</a:t>
            </a:r>
          </a:p>
        </p:txBody>
      </p:sp>
    </p:spTree>
    <p:extLst>
      <p:ext uri="{BB962C8B-B14F-4D97-AF65-F5344CB8AC3E}">
        <p14:creationId xmlns:p14="http://schemas.microsoft.com/office/powerpoint/2010/main" val="4096089282"/>
      </p:ext>
    </p:extLst>
  </p:cSld>
  <p:clrMapOvr>
    <a:masterClrMapping/>
  </p:clrMapOvr>
  <p:transition spd="med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E7DF0F-93AD-FDD9-25A4-4EBD73F4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5.4 – SQL dotazy MS Access – CREATE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6202DB7-3853-1FFD-3F4B-D0F95D85A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vytvoří novou tabulku "Zákazníci" s následujícími sloupci: ID zákazníka (jako primární klíč), jméno, příjmení, emailová adresa, telefonní číslo a adresa.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vytvoří novou tabulku "Produkty" s následujícími sloupci: ID produktu (jako primární klíč), název produktu, popis produktu, cena a počet kusů skladem.</a:t>
            </a:r>
          </a:p>
        </p:txBody>
      </p:sp>
    </p:spTree>
    <p:extLst>
      <p:ext uri="{BB962C8B-B14F-4D97-AF65-F5344CB8AC3E}">
        <p14:creationId xmlns:p14="http://schemas.microsoft.com/office/powerpoint/2010/main" val="747589233"/>
      </p:ext>
    </p:extLst>
  </p:cSld>
  <p:clrMapOvr>
    <a:masterClrMapping/>
  </p:clrMapOvr>
  <p:transition spd="med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E7DF0F-93AD-FDD9-25A4-4EBD73F4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5.5 – SQL dotazy MS Access – UPDATE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6202DB7-3853-1FFD-3F4B-D0F95D85A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aktualizuje název produktu v tabulce "Produkty" z "Monitor 24" na "Monitor 27", kde je cena vyšší než 3000 Kč.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aktualizuje počet kusů skladem v tabulce "Produkty" o 10, kde je název produktu "Klávesnice bezdrátová".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aktualizuje plat zaměstnance v tabulce "Zaměstnanci" o 10 %, kde je pozice "Manažer".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aktualizuje telefonní číslo zákazníka v tabulce "Zákazníci" z "+420 123 456 789" na "+420 987 654 321", kde je ID zákazníka rovno 5.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aktualizuje popis faktury v tabulce "Faktury" z "Objednávka č. 1234" na "Objednávka č. 5678", kde je název zákazníka "Novák".</a:t>
            </a:r>
          </a:p>
        </p:txBody>
      </p:sp>
    </p:spTree>
    <p:extLst>
      <p:ext uri="{BB962C8B-B14F-4D97-AF65-F5344CB8AC3E}">
        <p14:creationId xmlns:p14="http://schemas.microsoft.com/office/powerpoint/2010/main" val="2052034532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E7DF0F-93AD-FDD9-25A4-4EBD73F4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5.6 – SQL dotazy MS Access – ALTER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6202DB7-3853-1FFD-3F4B-D0F95D85A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přidá sloupec "Výrobce" do tabulky "Produkty".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změní datový typ sloupce "Cena" v tabulce "Produkty" z celočíselného na desetinné s přesností na dvě desetinná místa.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odstraní sloupec "Datum nástupu" z tabulky "Zaměstnanci".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přejmenuje sloupec "Adresa zákazníka" v tabulce "Zákazníci" na "Ulice a číslo popisné".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Vytvořte dotaz, který změní primární klíč tabulky "Objednávky" ze sloupce "ID objednávky" na sloupec "Číslo objednávky".</a:t>
            </a:r>
          </a:p>
        </p:txBody>
      </p:sp>
    </p:spTree>
    <p:extLst>
      <p:ext uri="{BB962C8B-B14F-4D97-AF65-F5344CB8AC3E}">
        <p14:creationId xmlns:p14="http://schemas.microsoft.com/office/powerpoint/2010/main" val="258839335"/>
      </p:ext>
    </p:extLst>
  </p:cSld>
  <p:clrMapOvr>
    <a:masterClrMapping/>
  </p:clrMapOvr>
  <p:transition spd="med"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BC1BE7-FC8F-CFD6-3518-A69F8089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6.1 – SQL dotazy MS Access - pokročilé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4128BEC-0841-3A29-1929-260EF798D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INNER JOIN: Vytvořte SQL dotaz, který spojí dvě tabulky „Objednávky" a „Zákazníci" pomocí INNER JOIN, aby zobrazil pouze záznamy, které mají odpovídající záznamy v obou tabulkách.</a:t>
            </a:r>
          </a:p>
          <a:p>
            <a:pPr marL="628650" indent="-514350">
              <a:buFont typeface="+mj-lt"/>
              <a:buAutoNum type="arabicPeriod"/>
            </a:pPr>
            <a:endParaRPr lang="cs-CZ" dirty="0"/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LEFT JOIN: Vytvořte SQL dotaz, který spojí tabulky „Zaměstnanci" a „Objednávky" pomocí LEFT JOIN, aby zobrazil všechny záznamy z tabulky „Zaměstnanci" a odpovídající záznamy z tabulky „Objednávky", pokud existují.</a:t>
            </a:r>
          </a:p>
          <a:p>
            <a:pPr marL="628650" indent="-514350">
              <a:buFont typeface="+mj-lt"/>
              <a:buAutoNum type="arabicPeriod"/>
            </a:pPr>
            <a:endParaRPr lang="cs-CZ" dirty="0"/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UNION: Vytvořte SQL dotaz, který spojí dva samostatné dotazy na tabulku „Produkty", aby zobrazil všechny záznamy z obou dotazů v jediném výstupu. První dotaz by měl zobrazit všechny produkty s cenou menší než 500 Kč, zatímco druhý dotaz by měl zobrazit všechny produkty s cenou větší nebo rovnu 500kč.</a:t>
            </a:r>
          </a:p>
        </p:txBody>
      </p:sp>
    </p:spTree>
    <p:extLst>
      <p:ext uri="{BB962C8B-B14F-4D97-AF65-F5344CB8AC3E}">
        <p14:creationId xmlns:p14="http://schemas.microsoft.com/office/powerpoint/2010/main" val="169357214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574C19-243B-4E71-9429-D5CFA033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Relační a </a:t>
            </a:r>
            <a:r>
              <a:rPr lang="cs-CZ" dirty="0" err="1"/>
              <a:t>NoSQL</a:t>
            </a:r>
            <a:r>
              <a:rPr lang="cs-CZ" dirty="0"/>
              <a:t> databáze</a:t>
            </a:r>
          </a:p>
        </p:txBody>
      </p:sp>
      <p:pic>
        <p:nvPicPr>
          <p:cNvPr id="8" name="Obrázek 7" descr="Obsah obrázku stůl&#10;&#10;Popis byl vytvořen automaticky">
            <a:extLst>
              <a:ext uri="{FF2B5EF4-FFF2-40B4-BE49-F238E27FC236}">
                <a16:creationId xmlns:a16="http://schemas.microsoft.com/office/drawing/2014/main" id="{DFD346D9-530B-4103-853F-3CBB749C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59" y="1690688"/>
            <a:ext cx="6555992" cy="19910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Obrázek 11" descr="Obsah obrázku text&#10;&#10;Popis byl vytvořen automaticky">
            <a:extLst>
              <a:ext uri="{FF2B5EF4-FFF2-40B4-BE49-F238E27FC236}">
                <a16:creationId xmlns:a16="http://schemas.microsoft.com/office/drawing/2014/main" id="{FDB6F806-9F9C-4E37-A949-A88EA9942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56" y="3942059"/>
            <a:ext cx="6555993" cy="21786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2593111"/>
      </p:ext>
    </p:extLst>
  </p:cSld>
  <p:clrMapOvr>
    <a:masterClrMapping/>
  </p:clrMapOvr>
  <p:transition spd="med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BC1BE7-FC8F-CFD6-3518-A69F8089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6.2 – SQL dotazy MS Access - pokročilé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4128BEC-0841-3A29-1929-260EF798D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Napište SQL dotaz, který spočítá celkový počet zákazníků v tabulce „Zákazníci" a zobrazí výsledek v novém sloupci s názvem „</a:t>
            </a:r>
            <a:r>
              <a:rPr lang="cs-CZ" dirty="0" err="1"/>
              <a:t>Zakaznik_celkem</a:t>
            </a:r>
            <a:r>
              <a:rPr lang="cs-CZ" dirty="0"/>
              <a:t>".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Napište SQL dotaz, který spočítá průměrné tržby za měsíc pro každý rok v tabulce „Tržby", a zobrazí výsledky pouze pro roky, kdy průměrné tržby překročily 100 000 Kč. Pro výpočet průměrných tržeb použijte agregátní funkci AVG a sloupec „</a:t>
            </a:r>
            <a:r>
              <a:rPr lang="cs-CZ" dirty="0" err="1"/>
              <a:t>trzby_pocet</a:t>
            </a:r>
            <a:r>
              <a:rPr lang="cs-CZ" dirty="0"/>
              <a:t>". Použijte </a:t>
            </a:r>
            <a:r>
              <a:rPr lang="cs-CZ" dirty="0" err="1"/>
              <a:t>poddotaz</a:t>
            </a:r>
            <a:r>
              <a:rPr lang="cs-CZ" dirty="0"/>
              <a:t>, který vybere pouze záznamy s rokem, pro který chcete vypočítat průměrné tržby, a spojte ho s původní tabulkou pomocí INNER JOIN. Výsledky zobrazte v novém sloupci s názvem „</a:t>
            </a:r>
            <a:r>
              <a:rPr lang="cs-CZ" dirty="0" err="1"/>
              <a:t>trzby_prumer_mesic</a:t>
            </a:r>
            <a:r>
              <a:rPr lang="cs-CZ" dirty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984116705"/>
      </p:ext>
    </p:extLst>
  </p:cSld>
  <p:clrMapOvr>
    <a:masterClrMapping/>
  </p:clrMapOvr>
  <p:transition spd="med">
    <p:pull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BC1BE7-FC8F-CFD6-3518-A69F8089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6.3 – SQL dotazy MS Access - pokročilé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4128BEC-0841-3A29-1929-260EF798D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Napište SQL dotaz, který zobrazí všechny zákazníky v tabulce „Zákazníci" s názvem firmy začínajícím na konkrétní řetězcovou hodnotu, kterou zadá uživatel. Použijte parametrický dotaz, kde uživatel bude muset zadat hledaný řetězec při spuštění dotazu.</a:t>
            </a:r>
          </a:p>
          <a:p>
            <a:pPr marL="114300" indent="0" algn="ctr">
              <a:buNone/>
            </a:pPr>
            <a:r>
              <a:rPr lang="en-US" b="1" dirty="0"/>
              <a:t>SELECT</a:t>
            </a:r>
            <a:r>
              <a:rPr lang="en-US" dirty="0"/>
              <a:t> *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cs-CZ" dirty="0" err="1"/>
              <a:t>Tzakaznik</a:t>
            </a:r>
            <a:endParaRPr lang="en-US" dirty="0"/>
          </a:p>
          <a:p>
            <a:pPr marL="114300" indent="0" algn="ctr">
              <a:buNone/>
            </a:pPr>
            <a:r>
              <a:rPr lang="en-US" b="1" dirty="0"/>
              <a:t>WHERE</a:t>
            </a:r>
            <a:r>
              <a:rPr lang="en-US" dirty="0"/>
              <a:t> </a:t>
            </a:r>
            <a:r>
              <a:rPr lang="cs-CZ" dirty="0" err="1"/>
              <a:t>firma_nazev</a:t>
            </a:r>
            <a:r>
              <a:rPr lang="en-US" dirty="0"/>
              <a:t> </a:t>
            </a:r>
            <a:r>
              <a:rPr lang="en-US" b="1" dirty="0"/>
              <a:t>LIKE</a:t>
            </a:r>
            <a:r>
              <a:rPr lang="en-US" dirty="0"/>
              <a:t> </a:t>
            </a:r>
            <a:r>
              <a:rPr lang="cs-CZ" dirty="0"/>
              <a:t>(</a:t>
            </a:r>
            <a:r>
              <a:rPr lang="en-US" dirty="0"/>
              <a:t>[</a:t>
            </a:r>
            <a:r>
              <a:rPr lang="en-US" dirty="0" err="1"/>
              <a:t>Zadejte</a:t>
            </a:r>
            <a:r>
              <a:rPr lang="en-US" dirty="0"/>
              <a:t> </a:t>
            </a:r>
            <a:r>
              <a:rPr lang="en-US" dirty="0" err="1"/>
              <a:t>název</a:t>
            </a:r>
            <a:r>
              <a:rPr lang="en-US" dirty="0"/>
              <a:t> </a:t>
            </a:r>
            <a:r>
              <a:rPr lang="en-US" dirty="0" err="1"/>
              <a:t>firmy</a:t>
            </a:r>
            <a:r>
              <a:rPr lang="cs-CZ" dirty="0"/>
              <a:t>:] &amp; “</a:t>
            </a:r>
            <a:r>
              <a:rPr lang="en-GB" dirty="0"/>
              <a:t>*</a:t>
            </a:r>
            <a:r>
              <a:rPr lang="cs-CZ" dirty="0"/>
              <a:t>“);</a:t>
            </a:r>
            <a:endParaRPr lang="en-US" dirty="0"/>
          </a:p>
          <a:p>
            <a:pPr marL="114300" indent="0" algn="ctr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51447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BC1BE7-FC8F-CFD6-3518-A69F8089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6.4 – SQL dotazy MS Access - pokročilé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4128BEC-0841-3A29-1929-260EF798D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Napište SQL dotaz, který v tabulce „Objednávky" zobrazí všechny objednávky zadané pro konkrétního zákazníka. Umožněte uživateli zadávat název zákazníka pomocí doplňování dotazu, které se bude spouštět po zadání prvních pár znaků názvu zákazníka.</a:t>
            </a:r>
          </a:p>
          <a:p>
            <a:pPr marL="114300" indent="0" algn="ctr">
              <a:buNone/>
            </a:pPr>
            <a:r>
              <a:rPr lang="cs-CZ" b="1" dirty="0"/>
              <a:t>SELECT</a:t>
            </a:r>
            <a:r>
              <a:rPr lang="cs-CZ" dirty="0"/>
              <a:t> *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Tobjednavky</a:t>
            </a:r>
            <a:endParaRPr lang="cs-CZ" dirty="0"/>
          </a:p>
          <a:p>
            <a:pPr marL="114300" indent="0" algn="ctr">
              <a:buNone/>
            </a:pPr>
            <a:r>
              <a:rPr lang="cs-CZ" b="1" dirty="0"/>
              <a:t>INNER</a:t>
            </a:r>
            <a:r>
              <a:rPr lang="cs-CZ" dirty="0"/>
              <a:t> </a:t>
            </a:r>
            <a:r>
              <a:rPr lang="cs-CZ" b="1" dirty="0"/>
              <a:t>JOIN</a:t>
            </a:r>
            <a:r>
              <a:rPr lang="cs-CZ" dirty="0"/>
              <a:t> </a:t>
            </a:r>
            <a:r>
              <a:rPr lang="cs-CZ" dirty="0" err="1"/>
              <a:t>Tzakaznik</a:t>
            </a:r>
            <a:r>
              <a:rPr lang="cs-CZ" dirty="0"/>
              <a:t> </a:t>
            </a:r>
            <a:r>
              <a:rPr lang="cs-CZ" b="1" dirty="0"/>
              <a:t>ON</a:t>
            </a:r>
            <a:r>
              <a:rPr lang="cs-CZ" dirty="0"/>
              <a:t> </a:t>
            </a:r>
            <a:r>
              <a:rPr lang="cs-CZ" dirty="0" err="1"/>
              <a:t>Tobjednavky.IDzakaznik</a:t>
            </a:r>
            <a:r>
              <a:rPr lang="cs-CZ" dirty="0"/>
              <a:t> = </a:t>
            </a:r>
            <a:r>
              <a:rPr lang="cs-CZ" dirty="0" err="1"/>
              <a:t>Tzakaznik.IDzakaznik</a:t>
            </a:r>
            <a:endParaRPr lang="cs-CZ" dirty="0"/>
          </a:p>
          <a:p>
            <a:pPr marL="114300" indent="0" algn="ctr">
              <a:buNone/>
            </a:pPr>
            <a:r>
              <a:rPr lang="cs-CZ" b="1" dirty="0"/>
              <a:t>WHERE</a:t>
            </a:r>
            <a:r>
              <a:rPr lang="cs-CZ" dirty="0"/>
              <a:t> </a:t>
            </a:r>
            <a:r>
              <a:rPr lang="cs-CZ" dirty="0" err="1"/>
              <a:t>Tzakaznik.firma_nazev</a:t>
            </a:r>
            <a:r>
              <a:rPr lang="cs-CZ" dirty="0"/>
              <a:t> </a:t>
            </a:r>
            <a:r>
              <a:rPr lang="cs-CZ" b="1" dirty="0"/>
              <a:t>LIKE</a:t>
            </a:r>
            <a:r>
              <a:rPr lang="cs-CZ" dirty="0"/>
              <a:t> ([Zadejte název zákazníka:] &amp; “</a:t>
            </a:r>
            <a:r>
              <a:rPr lang="en-GB" dirty="0"/>
              <a:t>*</a:t>
            </a:r>
            <a:r>
              <a:rPr lang="cs-CZ" dirty="0"/>
              <a:t>“);</a:t>
            </a:r>
          </a:p>
          <a:p>
            <a:pPr marL="114300" indent="0" algn="ctr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050655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BC1BE7-FC8F-CFD6-3518-A69F8089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6.5 – SQL dotazy MS Access - pokročilé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4128BEC-0841-3A29-1929-260EF798D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Napište SQL dotaz, který zobrazí všechny produkty v tabulce „Produkty", které mají cenu v určitém rozmezí a jsou v určité kategorii zadané uživatelem. Umožněte uživateli zadat minimální a maximální cenu pomocí dvou vstupních polí a zvolit kategorii z rozbalovací nabídky.</a:t>
            </a:r>
          </a:p>
          <a:p>
            <a:pPr marL="114300" indent="0" algn="ctr">
              <a:buNone/>
            </a:pPr>
            <a:r>
              <a:rPr lang="cs-CZ" b="1" dirty="0"/>
              <a:t>SELECT</a:t>
            </a:r>
            <a:r>
              <a:rPr lang="cs-CZ" dirty="0"/>
              <a:t> * </a:t>
            </a:r>
            <a:r>
              <a:rPr lang="cs-CZ" b="1" dirty="0"/>
              <a:t>FROM</a:t>
            </a:r>
            <a:r>
              <a:rPr lang="cs-CZ" dirty="0"/>
              <a:t> </a:t>
            </a:r>
            <a:r>
              <a:rPr lang="cs-CZ" dirty="0" err="1"/>
              <a:t>TProdukt</a:t>
            </a:r>
            <a:endParaRPr lang="cs-CZ" dirty="0"/>
          </a:p>
          <a:p>
            <a:pPr marL="114300" indent="0" algn="ctr">
              <a:buNone/>
            </a:pPr>
            <a:r>
              <a:rPr lang="cs-CZ" b="1" dirty="0"/>
              <a:t>WHERE</a:t>
            </a:r>
            <a:r>
              <a:rPr lang="cs-CZ" dirty="0"/>
              <a:t> kategorie = [Zvolte kategorii:] </a:t>
            </a:r>
            <a:r>
              <a:rPr lang="cs-CZ" b="1" dirty="0"/>
              <a:t>AND</a:t>
            </a:r>
            <a:r>
              <a:rPr lang="cs-CZ" dirty="0"/>
              <a:t> cena </a:t>
            </a:r>
            <a:r>
              <a:rPr lang="cs-CZ" b="1" dirty="0"/>
              <a:t>BETWEEN</a:t>
            </a:r>
            <a:r>
              <a:rPr lang="cs-CZ" dirty="0"/>
              <a:t> [Zadejte minimální cenu:] </a:t>
            </a:r>
            <a:r>
              <a:rPr lang="cs-CZ" b="1" dirty="0"/>
              <a:t>AND</a:t>
            </a:r>
            <a:r>
              <a:rPr lang="cs-CZ" dirty="0"/>
              <a:t> [Zadejte maximální cenu:];</a:t>
            </a:r>
          </a:p>
          <a:p>
            <a:pPr marL="114300" indent="0" algn="ctr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18890549"/>
      </p:ext>
    </p:extLst>
  </p:cSld>
  <p:clrMapOvr>
    <a:masterClrMapping/>
  </p:clrMapOvr>
  <p:transition spd="med">
    <p:pull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79863A-FFE0-28D4-991B-49B0212C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7.1 – DB a WWW stránky – 1. část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C90E4CD-6CCF-B923-6126-5EA130A49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Co je SQL databáze a jaký je její účel v kontrole údajů pro přihlášení na stránku?</a:t>
            </a:r>
          </a:p>
          <a:p>
            <a:pPr marL="628650" indent="-514350">
              <a:buFont typeface="+mj-lt"/>
              <a:buAutoNum type="arabicPeriod"/>
            </a:pPr>
            <a:endParaRPr lang="cs-CZ" dirty="0"/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Jaké jsou nezbytné údaje pro úspěšné přihlášení na webovou stránku?</a:t>
            </a:r>
          </a:p>
          <a:p>
            <a:pPr marL="628650" indent="-514350">
              <a:buFont typeface="+mj-lt"/>
              <a:buAutoNum type="arabicPeriod"/>
            </a:pPr>
            <a:endParaRPr lang="cs-CZ" dirty="0"/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Jaké jsou nejčastější způsoby útoku na přihlašovací stránky a jakým způsobem mohou být tyto útoky zabráněny?</a:t>
            </a:r>
          </a:p>
          <a:p>
            <a:pPr marL="628650" indent="-514350">
              <a:buFont typeface="+mj-lt"/>
              <a:buAutoNum type="arabicPeriod"/>
            </a:pPr>
            <a:endParaRPr lang="cs-CZ" dirty="0"/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Jaký je rozdíl mezi GET a POST HTTP metodami a jaké jsou výhody použití POST pro odesílání přihlašovacích údajů?</a:t>
            </a:r>
          </a:p>
          <a:p>
            <a:pPr marL="628650" indent="-514350">
              <a:buFont typeface="+mj-lt"/>
              <a:buAutoNum type="arabicPeriod"/>
            </a:pPr>
            <a:endParaRPr lang="cs-CZ" dirty="0"/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Jaké jsou základní zabezpečovací prvky pro formuláře pro přihlašování, které obsahují SQL databázi?</a:t>
            </a:r>
          </a:p>
        </p:txBody>
      </p:sp>
    </p:spTree>
    <p:extLst>
      <p:ext uri="{BB962C8B-B14F-4D97-AF65-F5344CB8AC3E}">
        <p14:creationId xmlns:p14="http://schemas.microsoft.com/office/powerpoint/2010/main" val="1116391359"/>
      </p:ext>
    </p:extLst>
  </p:cSld>
  <p:clrMapOvr>
    <a:masterClrMapping/>
  </p:clrMapOvr>
  <p:transition spd="med">
    <p:pull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79863A-FFE0-28D4-991B-49B0212C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7.1 – DB a WWW stránky – 2. část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C90E4CD-6CCF-B923-6126-5EA130A49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628650" indent="-514350">
              <a:buFont typeface="+mj-lt"/>
              <a:buAutoNum type="arabicPeriod" startAt="6"/>
            </a:pPr>
            <a:r>
              <a:rPr lang="cs-CZ" dirty="0"/>
              <a:t>Co je to SQL </a:t>
            </a:r>
            <a:r>
              <a:rPr lang="cs-CZ" dirty="0" err="1"/>
              <a:t>injection</a:t>
            </a:r>
            <a:r>
              <a:rPr lang="cs-CZ" dirty="0"/>
              <a:t> a jak se mu lze zabránit při vytváření přihlašovacích formulářů?</a:t>
            </a:r>
          </a:p>
          <a:p>
            <a:pPr marL="628650" indent="-514350">
              <a:buFont typeface="+mj-lt"/>
              <a:buAutoNum type="arabicPeriod" startAt="6"/>
            </a:pPr>
            <a:endParaRPr lang="cs-CZ" dirty="0"/>
          </a:p>
          <a:p>
            <a:pPr marL="628650" indent="-514350">
              <a:buFont typeface="+mj-lt"/>
              <a:buAutoNum type="arabicPeriod" startAt="6"/>
            </a:pPr>
            <a:r>
              <a:rPr lang="cs-CZ" dirty="0"/>
              <a:t>Jaké jsou nejlepší postupy pro ukládání hesel uživatelů v databázi?</a:t>
            </a:r>
          </a:p>
          <a:p>
            <a:pPr marL="628650" indent="-514350">
              <a:buFont typeface="+mj-lt"/>
              <a:buAutoNum type="arabicPeriod" startAt="6"/>
            </a:pPr>
            <a:endParaRPr lang="cs-CZ" dirty="0"/>
          </a:p>
          <a:p>
            <a:pPr marL="628650" indent="-514350">
              <a:buFont typeface="+mj-lt"/>
              <a:buAutoNum type="arabicPeriod" startAt="6"/>
            </a:pPr>
            <a:r>
              <a:rPr lang="cs-CZ" dirty="0"/>
              <a:t>Jakým způsobem lze zajistit, aby přihlašovací údaje nebyly odhaleny v přenosu přes internet?</a:t>
            </a:r>
          </a:p>
          <a:p>
            <a:pPr marL="628650" indent="-514350">
              <a:buFont typeface="+mj-lt"/>
              <a:buAutoNum type="arabicPeriod" startAt="6"/>
            </a:pPr>
            <a:endParaRPr lang="cs-CZ" dirty="0"/>
          </a:p>
          <a:p>
            <a:pPr marL="628650" indent="-514350">
              <a:buFont typeface="+mj-lt"/>
              <a:buAutoNum type="arabicPeriod" startAt="6"/>
            </a:pPr>
            <a:r>
              <a:rPr lang="cs-CZ" dirty="0"/>
              <a:t>Jakým způsobem lze vylepšit uživatelskou zkušenost s přihlašovacím formulářem, například prostřednictvím použití </a:t>
            </a:r>
            <a:r>
              <a:rPr lang="cs-CZ" dirty="0" err="1"/>
              <a:t>Ajaxu</a:t>
            </a:r>
            <a:r>
              <a:rPr lang="cs-CZ" dirty="0"/>
              <a:t>?</a:t>
            </a:r>
          </a:p>
          <a:p>
            <a:pPr marL="628650" indent="-514350">
              <a:buFont typeface="+mj-lt"/>
              <a:buAutoNum type="arabicPeriod" startAt="6"/>
            </a:pPr>
            <a:endParaRPr lang="cs-CZ" dirty="0"/>
          </a:p>
          <a:p>
            <a:pPr marL="628650" indent="-514350">
              <a:buFont typeface="+mj-lt"/>
              <a:buAutoNum type="arabicPeriod" startAt="6"/>
            </a:pPr>
            <a:r>
              <a:rPr lang="cs-CZ" dirty="0"/>
              <a:t>Jakým způsobem lze testovat a ověřovat bezpečnost přihlašovacího formuláře a přístupového systému?</a:t>
            </a:r>
          </a:p>
        </p:txBody>
      </p:sp>
    </p:spTree>
    <p:extLst>
      <p:ext uri="{BB962C8B-B14F-4D97-AF65-F5344CB8AC3E}">
        <p14:creationId xmlns:p14="http://schemas.microsoft.com/office/powerpoint/2010/main" val="2805273670"/>
      </p:ext>
    </p:extLst>
  </p:cSld>
  <p:clrMapOvr>
    <a:masterClrMapping/>
  </p:clrMapOvr>
  <p:transition spd="med">
    <p:pull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2E7F79-FBE6-C296-CBCF-FCF5494B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7.2 – DB a WWW stránky - přihlášení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FA3CAE2-4EA9-C05E-C765-DAC9FA2EB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cs-CZ" dirty="0"/>
              <a:t>Napište základní syntaxi pro vytvoření HTML formuláře pro přihlášení na stránku.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Údaje se kontrolují z DB nazvané _</a:t>
            </a:r>
            <a:r>
              <a:rPr lang="cs-CZ" b="1" dirty="0"/>
              <a:t>CVIC-72_</a:t>
            </a:r>
            <a:r>
              <a:rPr lang="cs-CZ" dirty="0"/>
              <a:t>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Samotné údaje jdou z tabulky </a:t>
            </a:r>
            <a:r>
              <a:rPr lang="cs-CZ" b="1" dirty="0" err="1"/>
              <a:t>Tusers</a:t>
            </a:r>
            <a:r>
              <a:rPr lang="cs-CZ" dirty="0"/>
              <a:t>. – zde jsou sloupce </a:t>
            </a:r>
            <a:r>
              <a:rPr lang="cs-CZ" b="1" dirty="0"/>
              <a:t>id, </a:t>
            </a:r>
            <a:r>
              <a:rPr lang="cs-CZ" b="1" dirty="0" err="1"/>
              <a:t>name</a:t>
            </a:r>
            <a:r>
              <a:rPr lang="cs-CZ" b="1" dirty="0"/>
              <a:t>, </a:t>
            </a:r>
            <a:r>
              <a:rPr lang="cs-CZ" b="1" dirty="0" err="1"/>
              <a:t>password</a:t>
            </a:r>
            <a:endParaRPr lang="cs-CZ" dirty="0"/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Pro oprávnění nastavte účtu </a:t>
            </a:r>
            <a:r>
              <a:rPr lang="cs-CZ" b="1" dirty="0"/>
              <a:t>VIEW</a:t>
            </a:r>
            <a:r>
              <a:rPr lang="cs-CZ" dirty="0"/>
              <a:t>, </a:t>
            </a:r>
            <a:r>
              <a:rPr lang="cs-CZ" b="1" dirty="0"/>
              <a:t>SELECT</a:t>
            </a:r>
            <a:r>
              <a:rPr lang="cs-CZ" dirty="0"/>
              <a:t>, </a:t>
            </a:r>
            <a:r>
              <a:rPr lang="cs-CZ" b="1" dirty="0"/>
              <a:t>CREATE</a:t>
            </a:r>
            <a:r>
              <a:rPr lang="cs-CZ" dirty="0"/>
              <a:t>.</a:t>
            </a:r>
          </a:p>
          <a:p>
            <a:pPr marL="628650" indent="-514350">
              <a:buFont typeface="+mj-lt"/>
              <a:buAutoNum type="arabicPeriod"/>
            </a:pPr>
            <a:r>
              <a:rPr lang="cs-CZ" dirty="0"/>
              <a:t>Po přihlášení je uživatel rovnou přeměřován na novou stránku, nikoliv na .</a:t>
            </a:r>
            <a:r>
              <a:rPr lang="cs-CZ" dirty="0" err="1"/>
              <a:t>php</a:t>
            </a:r>
            <a:r>
              <a:rPr lang="cs-CZ" dirty="0"/>
              <a:t> kód</a:t>
            </a:r>
          </a:p>
        </p:txBody>
      </p:sp>
    </p:spTree>
    <p:extLst>
      <p:ext uri="{BB962C8B-B14F-4D97-AF65-F5344CB8AC3E}">
        <p14:creationId xmlns:p14="http://schemas.microsoft.com/office/powerpoint/2010/main" val="3917168842"/>
      </p:ext>
    </p:extLst>
  </p:cSld>
  <p:clrMapOvr>
    <a:masterClrMapping/>
  </p:clrMapOvr>
  <p:transition spd="med">
    <p:pull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5F7388-FDC2-2BEA-0C20-634A836B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7.3 – Přijímací úkoly do zaměstnání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047A941-FDA1-E151-B434-23B78046C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Obrázek 6" descr="Obsah obrázku text&#10;&#10;Popis byl vytvořen automaticky">
            <a:extLst>
              <a:ext uri="{FF2B5EF4-FFF2-40B4-BE49-F238E27FC236}">
                <a16:creationId xmlns:a16="http://schemas.microsoft.com/office/drawing/2014/main" id="{7991A91C-25E0-A517-F399-5D4F2E47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5581"/>
            <a:ext cx="5257800" cy="42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06864"/>
      </p:ext>
    </p:extLst>
  </p:cSld>
  <p:clrMapOvr>
    <a:masterClrMapping/>
  </p:clrMapOvr>
  <p:transition spd="med">
    <p:pull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23709E-C6A0-444A-8951-61ACF593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97DEC16-505A-46AB-B60D-D796F4D75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https://www.ml4devs.com/articles/datastore-choices-sql-vs-nosql-database/</a:t>
            </a:r>
            <a:endParaRPr lang="cs-CZ" dirty="0"/>
          </a:p>
          <a:p>
            <a:r>
              <a:rPr lang="cs-CZ" dirty="0">
                <a:hlinkClick r:id="rId3"/>
              </a:rPr>
              <a:t>https://www.master.cz/blog/mysql-postgresql-sqlite-databazove-systemy-rozdily/</a:t>
            </a:r>
            <a:endParaRPr lang="cs-CZ" dirty="0"/>
          </a:p>
          <a:p>
            <a:r>
              <a:rPr lang="cs-CZ" dirty="0">
                <a:hlinkClick r:id="rId4"/>
              </a:rPr>
              <a:t>https://www.master.cz/blog/relacni-databaze-nerelacni-databaze-jake-jsou-rozdily/</a:t>
            </a:r>
            <a:endParaRPr lang="cs-CZ" dirty="0"/>
          </a:p>
          <a:p>
            <a:r>
              <a:rPr lang="cs-CZ" dirty="0"/>
              <a:t>Ta MS Access DB od PŽ jestli jí pořád používá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5254483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4536</Words>
  <Application>Microsoft Office PowerPoint</Application>
  <PresentationFormat>Širokoúhlá obrazovka</PresentationFormat>
  <Paragraphs>507</Paragraphs>
  <Slides>98</Slides>
  <Notes>23</Notes>
  <HiddenSlides>4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98</vt:i4>
      </vt:variant>
    </vt:vector>
  </HeadingPairs>
  <TitlesOfParts>
    <vt:vector size="102" baseType="lpstr">
      <vt:lpstr>Arial</vt:lpstr>
      <vt:lpstr>Calibri</vt:lpstr>
      <vt:lpstr>Söhne</vt:lpstr>
      <vt:lpstr>Motiv Office</vt:lpstr>
      <vt:lpstr>Úvod do relačních databází</vt:lpstr>
      <vt:lpstr>Prezentace aplikace PowerPoint</vt:lpstr>
      <vt:lpstr>DATABÁZE</vt:lpstr>
      <vt:lpstr>Databáze</vt:lpstr>
      <vt:lpstr>Prezentace aplikace PowerPoint</vt:lpstr>
      <vt:lpstr>Prezentace aplikace PowerPoint</vt:lpstr>
      <vt:lpstr>Relační a NoSQL databáze</vt:lpstr>
      <vt:lpstr>Prezentace aplikace PowerPoint</vt:lpstr>
      <vt:lpstr>Relační a NoSQL databáze</vt:lpstr>
      <vt:lpstr>MS Access</vt:lpstr>
      <vt:lpstr>TABULKY</vt:lpstr>
      <vt:lpstr>Tabulky</vt:lpstr>
      <vt:lpstr>Datové typy</vt:lpstr>
      <vt:lpstr>Tabulky v MS Access</vt:lpstr>
      <vt:lpstr>Vytvoření tabulky</vt:lpstr>
      <vt:lpstr>Datový list tabulky</vt:lpstr>
      <vt:lpstr>Návrhové zobrazení</vt:lpstr>
      <vt:lpstr>Pole a datové typy</vt:lpstr>
      <vt:lpstr>Vlastnosti datových typů</vt:lpstr>
      <vt:lpstr>Filtrování dat</vt:lpstr>
      <vt:lpstr>DOTAZY</vt:lpstr>
      <vt:lpstr>Dotazy</vt:lpstr>
      <vt:lpstr>Dotazy v MS Access</vt:lpstr>
      <vt:lpstr>Formuláře v MS Access</vt:lpstr>
      <vt:lpstr>Sestavy v MS Access</vt:lpstr>
      <vt:lpstr>Makra v MS Access</vt:lpstr>
      <vt:lpstr>RELACE</vt:lpstr>
      <vt:lpstr>Co to je?</vt:lpstr>
      <vt:lpstr>Funkce</vt:lpstr>
      <vt:lpstr>Typy relací</vt:lpstr>
      <vt:lpstr>Význam hodnot v typech relací</vt:lpstr>
      <vt:lpstr>Relace 1:1 - ukázka</vt:lpstr>
      <vt:lpstr>Relace 1:N - ukázka</vt:lpstr>
      <vt:lpstr>Relace M:N - ukázka</vt:lpstr>
      <vt:lpstr>Prezentace aplikace PowerPoint</vt:lpstr>
      <vt:lpstr>Prezentace aplikace PowerPoint</vt:lpstr>
      <vt:lpstr>ÚVOD DO RELAČNÍCH DATABÁZÍ - SQL</vt:lpstr>
      <vt:lpstr>Základní pojmy – relační databáze</vt:lpstr>
      <vt:lpstr>Úvod do jazyka SQL</vt:lpstr>
      <vt:lpstr>Základní příkazy jazyka SQL</vt:lpstr>
      <vt:lpstr>Syntaxe SQL</vt:lpstr>
      <vt:lpstr>Symbol *</vt:lpstr>
      <vt:lpstr>Logické operátory</vt:lpstr>
      <vt:lpstr>Čtení SQL - 1</vt:lpstr>
      <vt:lpstr>Psaní SQL v MS Access</vt:lpstr>
      <vt:lpstr>MS Access – dotaz/query</vt:lpstr>
      <vt:lpstr>Postup v MS Access</vt:lpstr>
      <vt:lpstr>PŘÍKAZY A KLAUZULE V SQL</vt:lpstr>
      <vt:lpstr>1. SELECT, FROM, WHERE - ZAČÁTEČNÍK</vt:lpstr>
      <vt:lpstr>Příkaz SELECT</vt:lpstr>
      <vt:lpstr>Klauzule FROM</vt:lpstr>
      <vt:lpstr>Klauzule WHERE</vt:lpstr>
      <vt:lpstr>2. SELECT, FROM, WHERE - POKROČILÉ</vt:lpstr>
      <vt:lpstr>SELECT s funkcemi</vt:lpstr>
      <vt:lpstr>SELECT s operátory</vt:lpstr>
      <vt:lpstr>Alias pro sloupce</vt:lpstr>
      <vt:lpstr>Řazení výsledků</vt:lpstr>
      <vt:lpstr>Seskupení řádků</vt:lpstr>
      <vt:lpstr>Čtení SQL - 2</vt:lpstr>
      <vt:lpstr>Klauzule FROM s více tabulkami</vt:lpstr>
      <vt:lpstr>INNER JOIN</vt:lpstr>
      <vt:lpstr>Prezentace aplikace PowerPoint</vt:lpstr>
      <vt:lpstr>OUTER JOIN</vt:lpstr>
      <vt:lpstr>LEFT JOIN</vt:lpstr>
      <vt:lpstr>Prezentace aplikace PowerPoint</vt:lpstr>
      <vt:lpstr>RIGHT JOIN</vt:lpstr>
      <vt:lpstr>UNION</vt:lpstr>
      <vt:lpstr>Prezentace aplikace PowerPoint</vt:lpstr>
      <vt:lpstr>Prezentace aplikace PowerPoint</vt:lpstr>
      <vt:lpstr>Klauzule WHERE s poddotazy</vt:lpstr>
      <vt:lpstr>Čtení SQL - 3</vt:lpstr>
      <vt:lpstr>Čtení SQL - 4</vt:lpstr>
      <vt:lpstr>3. INSERT, CREATE, UPDATE, ALTER - ZAČÁTEČNÍK</vt:lpstr>
      <vt:lpstr>Příkaz INSERT</vt:lpstr>
      <vt:lpstr>Příkaz CREATE</vt:lpstr>
      <vt:lpstr>Příkaz UPDATE</vt:lpstr>
      <vt:lpstr>Příkaz ALTER</vt:lpstr>
      <vt:lpstr>Čtení SQL - 5</vt:lpstr>
      <vt:lpstr>CVIČENÍ</vt:lpstr>
      <vt:lpstr>1.1 - Tvorba tabulky v MS Access</vt:lpstr>
      <vt:lpstr>2.1 – Relace v MS Access</vt:lpstr>
      <vt:lpstr>3.1 – Dotazy v MS Access GUI</vt:lpstr>
      <vt:lpstr>5.1 – SQL dotazy MS Access - SELECT</vt:lpstr>
      <vt:lpstr>5.2 – SQL dotazy MS Access – DELETE</vt:lpstr>
      <vt:lpstr>5.3 – SQL dotazy MS Access – INSERT</vt:lpstr>
      <vt:lpstr>5.4 – SQL dotazy MS Access – CREATE</vt:lpstr>
      <vt:lpstr>5.5 – SQL dotazy MS Access – UPDATE</vt:lpstr>
      <vt:lpstr>5.6 – SQL dotazy MS Access – ALTER</vt:lpstr>
      <vt:lpstr>6.1 – SQL dotazy MS Access - pokročilé</vt:lpstr>
      <vt:lpstr>6.2 – SQL dotazy MS Access - pokročilé</vt:lpstr>
      <vt:lpstr>6.3 – SQL dotazy MS Access - pokročilé</vt:lpstr>
      <vt:lpstr>6.4 – SQL dotazy MS Access - pokročilé</vt:lpstr>
      <vt:lpstr>6.5 – SQL dotazy MS Access - pokročilé</vt:lpstr>
      <vt:lpstr>7.1 – DB a WWW stránky – 1. část</vt:lpstr>
      <vt:lpstr>7.1 – DB a WWW stránky – 2. část</vt:lpstr>
      <vt:lpstr>7.2 – DB a WWW stránky - přihlášení</vt:lpstr>
      <vt:lpstr>7.3 – Přijímací úkoly do zaměstnání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relačních databází</dc:title>
  <dc:creator>Ondřej Pacner</dc:creator>
  <cp:lastModifiedBy>Ondřej Pacner</cp:lastModifiedBy>
  <cp:revision>81</cp:revision>
  <dcterms:created xsi:type="dcterms:W3CDTF">2023-03-09T12:27:39Z</dcterms:created>
  <dcterms:modified xsi:type="dcterms:W3CDTF">2023-03-16T13:58:54Z</dcterms:modified>
</cp:coreProperties>
</file>